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18288000" cy="10287000"/>
  <p:notesSz cx="6858000" cy="9144000"/>
  <p:embeddedFontLst>
    <p:embeddedFont>
      <p:font typeface="Poppins Semi-Bold" charset="1" panose="00000700000000000000"/>
      <p:regular r:id="rId59"/>
    </p:embeddedFont>
    <p:embeddedFont>
      <p:font typeface="Calibri (MS)" charset="1" panose="020F0502020204030204"/>
      <p:regular r:id="rId60"/>
    </p:embeddedFont>
    <p:embeddedFont>
      <p:font typeface="Calibri (MS) Bold" charset="1" panose="020F0702030404030204"/>
      <p:regular r:id="rId61"/>
    </p:embeddedFont>
    <p:embeddedFont>
      <p:font typeface="Calibri (MS) Light" charset="1" panose="020F0302020204030204"/>
      <p:regular r:id="rId62"/>
    </p:embeddedFont>
    <p:embeddedFont>
      <p:font typeface="Poppins Bold" charset="1" panose="00000800000000000000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http://github.com/OpenMined/PySyft" TargetMode="External" Type="http://schemas.openxmlformats.org/officeDocument/2006/relationships/hyperlink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https://github.com/adap/flower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https://github.com/google-parfait/tensorflow-federated" TargetMode="External" Type="http://schemas.openxmlformats.org/officeDocument/2006/relationships/hyperlink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://github.com/FedML-AI/FedML" TargetMode="External" Type="http://schemas.openxmlformats.org/officeDocument/2006/relationships/hyperlink"/><Relationship Id="rId3" Target="../media/image2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embeddings/oleObject3.bin" Type="http://schemas.openxmlformats.org/officeDocument/2006/relationships/oleObjec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embeddings/oleObject4.bin" Type="http://schemas.openxmlformats.org/officeDocument/2006/relationships/oleObject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embeddings/oleObject1.bin" Type="http://schemas.openxmlformats.org/officeDocument/2006/relationships/oleObject"/><Relationship Id="rId5" Target="../media/image9.png" Type="http://schemas.openxmlformats.org/officeDocument/2006/relationships/image"/><Relationship Id="rId6" Target="../embeddings/oleObject2.bin" Type="http://schemas.openxmlformats.org/officeDocument/2006/relationships/oleObjec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01622" y="-767350"/>
            <a:ext cx="22013892" cy="12354774"/>
          </a:xfrm>
          <a:custGeom>
            <a:avLst/>
            <a:gdLst/>
            <a:ahLst/>
            <a:cxnLst/>
            <a:rect r="r" b="b" t="t" l="l"/>
            <a:pathLst>
              <a:path h="12354774" w="22013892">
                <a:moveTo>
                  <a:pt x="0" y="0"/>
                </a:moveTo>
                <a:lnTo>
                  <a:pt x="22013891" y="0"/>
                </a:lnTo>
                <a:lnTo>
                  <a:pt x="22013891" y="12354775"/>
                </a:lnTo>
                <a:lnTo>
                  <a:pt x="0" y="12354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467" r="0" b="-946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697429" y="-6623206"/>
            <a:ext cx="22453902" cy="11711713"/>
            <a:chOff x="0" y="0"/>
            <a:chExt cx="5913785" cy="30845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3785" cy="3084567"/>
            </a:xfrm>
            <a:custGeom>
              <a:avLst/>
              <a:gdLst/>
              <a:ahLst/>
              <a:cxnLst/>
              <a:rect r="r" b="b" t="t" l="l"/>
              <a:pathLst>
                <a:path h="3084567" w="5913785">
                  <a:moveTo>
                    <a:pt x="0" y="0"/>
                  </a:moveTo>
                  <a:lnTo>
                    <a:pt x="5913785" y="0"/>
                  </a:lnTo>
                  <a:lnTo>
                    <a:pt x="5913785" y="3084567"/>
                  </a:lnTo>
                  <a:lnTo>
                    <a:pt x="0" y="3084567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29000"/>
                  </a:srgbClr>
                </a:gs>
                <a:gs pos="100000">
                  <a:srgbClr val="FFFFFF">
                    <a:alpha val="29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5913785" cy="3160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99565" y="3602724"/>
            <a:ext cx="16211518" cy="130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3"/>
              </a:lnSpc>
            </a:pPr>
            <a:r>
              <a:rPr lang="en-US" b="true" sz="5599" spc="-302">
                <a:solidFill>
                  <a:srgbClr val="1800A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FEDERATED LEARNING: </a:t>
            </a:r>
          </a:p>
          <a:p>
            <a:pPr algn="ctr">
              <a:lnSpc>
                <a:spcPts val="4703"/>
              </a:lnSpc>
            </a:pPr>
            <a:r>
              <a:rPr lang="en-US" b="true" sz="5599" spc="-302">
                <a:solidFill>
                  <a:srgbClr val="1800A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PRIVACY AT THE CORE OF MACHINE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66305" y="5588711"/>
            <a:ext cx="11471213" cy="438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Presented by: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Hafsa Y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NSS College Of Engineering Palakkad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Guide: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Professor:Dr.Deepak Mishra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Department:Avionics  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Indian Institute Of Space Science And Technology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2711" y="1543741"/>
            <a:ext cx="14972556" cy="1519337"/>
            <a:chOff x="0" y="0"/>
            <a:chExt cx="3943389" cy="400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43389" cy="400155"/>
            </a:xfrm>
            <a:custGeom>
              <a:avLst/>
              <a:gdLst/>
              <a:ahLst/>
              <a:cxnLst/>
              <a:rect r="r" b="b" t="t" l="l"/>
              <a:pathLst>
                <a:path h="400155" w="3943389">
                  <a:moveTo>
                    <a:pt x="8790" y="0"/>
                  </a:moveTo>
                  <a:lnTo>
                    <a:pt x="3934599" y="0"/>
                  </a:lnTo>
                  <a:cubicBezTo>
                    <a:pt x="3936930" y="0"/>
                    <a:pt x="3939166" y="926"/>
                    <a:pt x="3940814" y="2575"/>
                  </a:cubicBezTo>
                  <a:cubicBezTo>
                    <a:pt x="3942463" y="4223"/>
                    <a:pt x="3943389" y="6459"/>
                    <a:pt x="3943389" y="8790"/>
                  </a:cubicBezTo>
                  <a:lnTo>
                    <a:pt x="3943389" y="391364"/>
                  </a:lnTo>
                  <a:cubicBezTo>
                    <a:pt x="3943389" y="393696"/>
                    <a:pt x="3942463" y="395932"/>
                    <a:pt x="3940814" y="397580"/>
                  </a:cubicBezTo>
                  <a:cubicBezTo>
                    <a:pt x="3939166" y="399229"/>
                    <a:pt x="3936930" y="400155"/>
                    <a:pt x="3934599" y="400155"/>
                  </a:cubicBezTo>
                  <a:lnTo>
                    <a:pt x="8790" y="400155"/>
                  </a:lnTo>
                  <a:cubicBezTo>
                    <a:pt x="6459" y="400155"/>
                    <a:pt x="4223" y="399229"/>
                    <a:pt x="2575" y="397580"/>
                  </a:cubicBezTo>
                  <a:cubicBezTo>
                    <a:pt x="926" y="395932"/>
                    <a:pt x="0" y="393696"/>
                    <a:pt x="0" y="391364"/>
                  </a:cubicBezTo>
                  <a:lnTo>
                    <a:pt x="0" y="8790"/>
                  </a:lnTo>
                  <a:cubicBezTo>
                    <a:pt x="0" y="6459"/>
                    <a:pt x="926" y="4223"/>
                    <a:pt x="2575" y="2575"/>
                  </a:cubicBezTo>
                  <a:cubicBezTo>
                    <a:pt x="4223" y="926"/>
                    <a:pt x="6459" y="0"/>
                    <a:pt x="87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943389" cy="48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52711" y="3231140"/>
            <a:ext cx="14972556" cy="1519829"/>
            <a:chOff x="0" y="0"/>
            <a:chExt cx="3943389" cy="400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43389" cy="400284"/>
            </a:xfrm>
            <a:custGeom>
              <a:avLst/>
              <a:gdLst/>
              <a:ahLst/>
              <a:cxnLst/>
              <a:rect r="r" b="b" t="t" l="l"/>
              <a:pathLst>
                <a:path h="400284" w="3943389">
                  <a:moveTo>
                    <a:pt x="8790" y="0"/>
                  </a:moveTo>
                  <a:lnTo>
                    <a:pt x="3934599" y="0"/>
                  </a:lnTo>
                  <a:cubicBezTo>
                    <a:pt x="3936930" y="0"/>
                    <a:pt x="3939166" y="926"/>
                    <a:pt x="3940814" y="2575"/>
                  </a:cubicBezTo>
                  <a:cubicBezTo>
                    <a:pt x="3942463" y="4223"/>
                    <a:pt x="3943389" y="6459"/>
                    <a:pt x="3943389" y="8790"/>
                  </a:cubicBezTo>
                  <a:lnTo>
                    <a:pt x="3943389" y="391494"/>
                  </a:lnTo>
                  <a:cubicBezTo>
                    <a:pt x="3943389" y="393825"/>
                    <a:pt x="3942463" y="396061"/>
                    <a:pt x="3940814" y="397709"/>
                  </a:cubicBezTo>
                  <a:cubicBezTo>
                    <a:pt x="3939166" y="399358"/>
                    <a:pt x="3936930" y="400284"/>
                    <a:pt x="3934599" y="400284"/>
                  </a:cubicBezTo>
                  <a:lnTo>
                    <a:pt x="8790" y="400284"/>
                  </a:lnTo>
                  <a:cubicBezTo>
                    <a:pt x="6459" y="400284"/>
                    <a:pt x="4223" y="399358"/>
                    <a:pt x="2575" y="397709"/>
                  </a:cubicBezTo>
                  <a:cubicBezTo>
                    <a:pt x="926" y="396061"/>
                    <a:pt x="0" y="393825"/>
                    <a:pt x="0" y="391494"/>
                  </a:cubicBezTo>
                  <a:lnTo>
                    <a:pt x="0" y="8790"/>
                  </a:lnTo>
                  <a:cubicBezTo>
                    <a:pt x="0" y="6459"/>
                    <a:pt x="926" y="4223"/>
                    <a:pt x="2575" y="2575"/>
                  </a:cubicBezTo>
                  <a:cubicBezTo>
                    <a:pt x="4223" y="926"/>
                    <a:pt x="6459" y="0"/>
                    <a:pt x="87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3943389" cy="486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52711" y="4943083"/>
            <a:ext cx="14972556" cy="1452835"/>
            <a:chOff x="0" y="0"/>
            <a:chExt cx="3943389" cy="3826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43389" cy="382640"/>
            </a:xfrm>
            <a:custGeom>
              <a:avLst/>
              <a:gdLst/>
              <a:ahLst/>
              <a:cxnLst/>
              <a:rect r="r" b="b" t="t" l="l"/>
              <a:pathLst>
                <a:path h="382640" w="3943389">
                  <a:moveTo>
                    <a:pt x="8790" y="0"/>
                  </a:moveTo>
                  <a:lnTo>
                    <a:pt x="3934599" y="0"/>
                  </a:lnTo>
                  <a:cubicBezTo>
                    <a:pt x="3936930" y="0"/>
                    <a:pt x="3939166" y="926"/>
                    <a:pt x="3940814" y="2575"/>
                  </a:cubicBezTo>
                  <a:cubicBezTo>
                    <a:pt x="3942463" y="4223"/>
                    <a:pt x="3943389" y="6459"/>
                    <a:pt x="3943389" y="8790"/>
                  </a:cubicBezTo>
                  <a:lnTo>
                    <a:pt x="3943389" y="373849"/>
                  </a:lnTo>
                  <a:cubicBezTo>
                    <a:pt x="3943389" y="376181"/>
                    <a:pt x="3942463" y="378417"/>
                    <a:pt x="3940814" y="380065"/>
                  </a:cubicBezTo>
                  <a:cubicBezTo>
                    <a:pt x="3939166" y="381714"/>
                    <a:pt x="3936930" y="382640"/>
                    <a:pt x="3934599" y="382640"/>
                  </a:cubicBezTo>
                  <a:lnTo>
                    <a:pt x="8790" y="382640"/>
                  </a:lnTo>
                  <a:cubicBezTo>
                    <a:pt x="6459" y="382640"/>
                    <a:pt x="4223" y="381714"/>
                    <a:pt x="2575" y="380065"/>
                  </a:cubicBezTo>
                  <a:cubicBezTo>
                    <a:pt x="926" y="378417"/>
                    <a:pt x="0" y="376181"/>
                    <a:pt x="0" y="373849"/>
                  </a:cubicBezTo>
                  <a:lnTo>
                    <a:pt x="0" y="8790"/>
                  </a:lnTo>
                  <a:cubicBezTo>
                    <a:pt x="0" y="6459"/>
                    <a:pt x="926" y="4223"/>
                    <a:pt x="2575" y="2575"/>
                  </a:cubicBezTo>
                  <a:cubicBezTo>
                    <a:pt x="4223" y="926"/>
                    <a:pt x="6459" y="0"/>
                    <a:pt x="87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3943389" cy="468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052711" y="6710243"/>
            <a:ext cx="14972556" cy="1599097"/>
            <a:chOff x="0" y="0"/>
            <a:chExt cx="3943389" cy="42116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943389" cy="421161"/>
            </a:xfrm>
            <a:custGeom>
              <a:avLst/>
              <a:gdLst/>
              <a:ahLst/>
              <a:cxnLst/>
              <a:rect r="r" b="b" t="t" l="l"/>
              <a:pathLst>
                <a:path h="421161" w="3943389">
                  <a:moveTo>
                    <a:pt x="8790" y="0"/>
                  </a:moveTo>
                  <a:lnTo>
                    <a:pt x="3934599" y="0"/>
                  </a:lnTo>
                  <a:cubicBezTo>
                    <a:pt x="3936930" y="0"/>
                    <a:pt x="3939166" y="926"/>
                    <a:pt x="3940814" y="2575"/>
                  </a:cubicBezTo>
                  <a:cubicBezTo>
                    <a:pt x="3942463" y="4223"/>
                    <a:pt x="3943389" y="6459"/>
                    <a:pt x="3943389" y="8790"/>
                  </a:cubicBezTo>
                  <a:lnTo>
                    <a:pt x="3943389" y="412371"/>
                  </a:lnTo>
                  <a:cubicBezTo>
                    <a:pt x="3943389" y="414702"/>
                    <a:pt x="3942463" y="416938"/>
                    <a:pt x="3940814" y="418587"/>
                  </a:cubicBezTo>
                  <a:cubicBezTo>
                    <a:pt x="3939166" y="420235"/>
                    <a:pt x="3936930" y="421161"/>
                    <a:pt x="3934599" y="421161"/>
                  </a:cubicBezTo>
                  <a:lnTo>
                    <a:pt x="8790" y="421161"/>
                  </a:lnTo>
                  <a:cubicBezTo>
                    <a:pt x="6459" y="421161"/>
                    <a:pt x="4223" y="420235"/>
                    <a:pt x="2575" y="418587"/>
                  </a:cubicBezTo>
                  <a:cubicBezTo>
                    <a:pt x="926" y="416938"/>
                    <a:pt x="0" y="414702"/>
                    <a:pt x="0" y="412371"/>
                  </a:cubicBezTo>
                  <a:lnTo>
                    <a:pt x="0" y="8790"/>
                  </a:lnTo>
                  <a:cubicBezTo>
                    <a:pt x="0" y="6459"/>
                    <a:pt x="926" y="4223"/>
                    <a:pt x="2575" y="2575"/>
                  </a:cubicBezTo>
                  <a:cubicBezTo>
                    <a:pt x="4223" y="926"/>
                    <a:pt x="6459" y="0"/>
                    <a:pt x="87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3943389" cy="506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68573" y="286094"/>
            <a:ext cx="14752250" cy="943322"/>
            <a:chOff x="0" y="0"/>
            <a:chExt cx="3885366" cy="2484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885366" cy="248447"/>
            </a:xfrm>
            <a:custGeom>
              <a:avLst/>
              <a:gdLst/>
              <a:ahLst/>
              <a:cxnLst/>
              <a:rect r="r" b="b" t="t" l="l"/>
              <a:pathLst>
                <a:path h="248447" w="3885366">
                  <a:moveTo>
                    <a:pt x="26765" y="0"/>
                  </a:moveTo>
                  <a:lnTo>
                    <a:pt x="3858602" y="0"/>
                  </a:lnTo>
                  <a:cubicBezTo>
                    <a:pt x="3873383" y="0"/>
                    <a:pt x="3885366" y="11983"/>
                    <a:pt x="3885366" y="26765"/>
                  </a:cubicBezTo>
                  <a:lnTo>
                    <a:pt x="3885366" y="221682"/>
                  </a:lnTo>
                  <a:cubicBezTo>
                    <a:pt x="3885366" y="236464"/>
                    <a:pt x="3873383" y="248447"/>
                    <a:pt x="3858602" y="248447"/>
                  </a:cubicBezTo>
                  <a:lnTo>
                    <a:pt x="26765" y="248447"/>
                  </a:lnTo>
                  <a:cubicBezTo>
                    <a:pt x="11983" y="248447"/>
                    <a:pt x="0" y="236464"/>
                    <a:pt x="0" y="221682"/>
                  </a:cubicBezTo>
                  <a:lnTo>
                    <a:pt x="0" y="26765"/>
                  </a:lnTo>
                  <a:cubicBezTo>
                    <a:pt x="0" y="11983"/>
                    <a:pt x="11983" y="0"/>
                    <a:pt x="2676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61925"/>
              <a:ext cx="3885366" cy="410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701626" y="192594"/>
            <a:ext cx="9081603" cy="84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72"/>
              </a:lnSpc>
              <a:spcBef>
                <a:spcPct val="0"/>
              </a:spcBef>
            </a:pPr>
            <a:r>
              <a:rPr lang="en-US" b="true" sz="4480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Step-by-Step Attack Procedure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208963" y="1603639"/>
            <a:ext cx="8660050" cy="136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Receives the gradient from the client:</a:t>
            </a:r>
          </a:p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∇L(w,x,y)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82071" y="3425028"/>
            <a:ext cx="14972556" cy="69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Initializes random guess x', y' (fake input &amp; label)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82071" y="5131969"/>
            <a:ext cx="14972556" cy="1176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Computes gradient from the guess: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∇L(w,x′,y′)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52711" y="6950039"/>
            <a:ext cx="14972556" cy="1121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Minimizes the difference between the real and fake gradients: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min⁡x′,y’||∇L(w,x′,y′)−∇L(w,x,y)||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2052711" y="8623665"/>
            <a:ext cx="14972556" cy="1599097"/>
            <a:chOff x="0" y="0"/>
            <a:chExt cx="3943389" cy="42116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943389" cy="421161"/>
            </a:xfrm>
            <a:custGeom>
              <a:avLst/>
              <a:gdLst/>
              <a:ahLst/>
              <a:cxnLst/>
              <a:rect r="r" b="b" t="t" l="l"/>
              <a:pathLst>
                <a:path h="421161" w="3943389">
                  <a:moveTo>
                    <a:pt x="8790" y="0"/>
                  </a:moveTo>
                  <a:lnTo>
                    <a:pt x="3934599" y="0"/>
                  </a:lnTo>
                  <a:cubicBezTo>
                    <a:pt x="3936930" y="0"/>
                    <a:pt x="3939166" y="926"/>
                    <a:pt x="3940814" y="2575"/>
                  </a:cubicBezTo>
                  <a:cubicBezTo>
                    <a:pt x="3942463" y="4223"/>
                    <a:pt x="3943389" y="6459"/>
                    <a:pt x="3943389" y="8790"/>
                  </a:cubicBezTo>
                  <a:lnTo>
                    <a:pt x="3943389" y="412371"/>
                  </a:lnTo>
                  <a:cubicBezTo>
                    <a:pt x="3943389" y="414702"/>
                    <a:pt x="3942463" y="416938"/>
                    <a:pt x="3940814" y="418587"/>
                  </a:cubicBezTo>
                  <a:cubicBezTo>
                    <a:pt x="3939166" y="420235"/>
                    <a:pt x="3936930" y="421161"/>
                    <a:pt x="3934599" y="421161"/>
                  </a:cubicBezTo>
                  <a:lnTo>
                    <a:pt x="8790" y="421161"/>
                  </a:lnTo>
                  <a:cubicBezTo>
                    <a:pt x="6459" y="421161"/>
                    <a:pt x="4223" y="420235"/>
                    <a:pt x="2575" y="418587"/>
                  </a:cubicBezTo>
                  <a:cubicBezTo>
                    <a:pt x="926" y="416938"/>
                    <a:pt x="0" y="414702"/>
                    <a:pt x="0" y="412371"/>
                  </a:cubicBezTo>
                  <a:lnTo>
                    <a:pt x="0" y="8790"/>
                  </a:lnTo>
                  <a:cubicBezTo>
                    <a:pt x="0" y="6459"/>
                    <a:pt x="926" y="4223"/>
                    <a:pt x="2575" y="2575"/>
                  </a:cubicBezTo>
                  <a:cubicBezTo>
                    <a:pt x="4223" y="926"/>
                    <a:pt x="6459" y="0"/>
                    <a:pt x="87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3943389" cy="506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5616178" y="8585835"/>
            <a:ext cx="7055644" cy="2059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Update your guess (x′, y′) using gradient descent: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x′ ← x′ − η ⋅ ∇ₓ′ Loss  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y′ ← y′ − η ⋅ ∇ᵧ′ Loss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AutoShape 26" id="26"/>
          <p:cNvSpPr/>
          <p:nvPr/>
        </p:nvSpPr>
        <p:spPr>
          <a:xfrm flipV="true">
            <a:off x="9387399" y="2860305"/>
            <a:ext cx="0" cy="37083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V="true">
            <a:off x="9406449" y="4588984"/>
            <a:ext cx="0" cy="37083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flipV="true">
            <a:off x="9406449" y="6395918"/>
            <a:ext cx="0" cy="37083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V="true">
            <a:off x="9387399" y="8307669"/>
            <a:ext cx="0" cy="37083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30056" y="2686640"/>
            <a:ext cx="13433465" cy="3302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93125" indent="-496562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FF3131"/>
                </a:solidFill>
                <a:latin typeface="Calibri (MS)"/>
                <a:ea typeface="Calibri (MS)"/>
                <a:cs typeface="Calibri (MS)"/>
                <a:sym typeface="Calibri (MS)"/>
              </a:rPr>
              <a:t>Differential Privacy</a:t>
            </a:r>
            <a:r>
              <a:rPr lang="en-US" sz="4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– Noise for protection</a:t>
            </a:r>
          </a:p>
          <a:p>
            <a:pPr algn="l" marL="993125" indent="-496562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FF3131"/>
                </a:solidFill>
                <a:latin typeface="Calibri (MS)"/>
                <a:ea typeface="Calibri (MS)"/>
                <a:cs typeface="Calibri (MS)"/>
                <a:sym typeface="Calibri (MS)"/>
              </a:rPr>
              <a:t>Secure Aggregation</a:t>
            </a:r>
            <a:r>
              <a:rPr lang="en-US" sz="4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– Encrypt then combine</a:t>
            </a:r>
          </a:p>
          <a:p>
            <a:pPr algn="l" marL="993125" indent="-496562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Homomorphic Encryption – Compute on locked data</a:t>
            </a:r>
          </a:p>
          <a:p>
            <a:pPr algn="l" marL="993125" indent="-496562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Split Learning – Send only brainwaves (activations!)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20973" y="438494"/>
            <a:ext cx="14752250" cy="943322"/>
            <a:chOff x="0" y="0"/>
            <a:chExt cx="3885366" cy="2484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85366" cy="248447"/>
            </a:xfrm>
            <a:custGeom>
              <a:avLst/>
              <a:gdLst/>
              <a:ahLst/>
              <a:cxnLst/>
              <a:rect r="r" b="b" t="t" l="l"/>
              <a:pathLst>
                <a:path h="248447" w="3885366">
                  <a:moveTo>
                    <a:pt x="26765" y="0"/>
                  </a:moveTo>
                  <a:lnTo>
                    <a:pt x="3858602" y="0"/>
                  </a:lnTo>
                  <a:cubicBezTo>
                    <a:pt x="3873383" y="0"/>
                    <a:pt x="3885366" y="11983"/>
                    <a:pt x="3885366" y="26765"/>
                  </a:cubicBezTo>
                  <a:lnTo>
                    <a:pt x="3885366" y="221682"/>
                  </a:lnTo>
                  <a:cubicBezTo>
                    <a:pt x="3885366" y="236464"/>
                    <a:pt x="3873383" y="248447"/>
                    <a:pt x="3858602" y="248447"/>
                  </a:cubicBezTo>
                  <a:lnTo>
                    <a:pt x="26765" y="248447"/>
                  </a:lnTo>
                  <a:cubicBezTo>
                    <a:pt x="11983" y="248447"/>
                    <a:pt x="0" y="236464"/>
                    <a:pt x="0" y="221682"/>
                  </a:cubicBezTo>
                  <a:lnTo>
                    <a:pt x="0" y="26765"/>
                  </a:lnTo>
                  <a:cubicBezTo>
                    <a:pt x="0" y="11983"/>
                    <a:pt x="11983" y="0"/>
                    <a:pt x="2676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52400"/>
              <a:ext cx="3885366" cy="400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63114"/>
            <a:ext cx="11364906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How to Defend Against Gradient Leakage?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05815" y="8091845"/>
            <a:ext cx="2500973" cy="1658672"/>
            <a:chOff x="0" y="0"/>
            <a:chExt cx="658692" cy="4368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8692" cy="436852"/>
            </a:xfrm>
            <a:custGeom>
              <a:avLst/>
              <a:gdLst/>
              <a:ahLst/>
              <a:cxnLst/>
              <a:rect r="r" b="b" t="t" l="l"/>
              <a:pathLst>
                <a:path h="436852" w="658692">
                  <a:moveTo>
                    <a:pt x="0" y="0"/>
                  </a:moveTo>
                  <a:lnTo>
                    <a:pt x="658692" y="0"/>
                  </a:lnTo>
                  <a:lnTo>
                    <a:pt x="658692" y="436852"/>
                  </a:lnTo>
                  <a:lnTo>
                    <a:pt x="0" y="43685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658692" cy="513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659949" y="4299446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205815" y="5556929"/>
            <a:ext cx="2500973" cy="1609450"/>
            <a:chOff x="0" y="0"/>
            <a:chExt cx="658692" cy="4238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8692" cy="423888"/>
            </a:xfrm>
            <a:custGeom>
              <a:avLst/>
              <a:gdLst/>
              <a:ahLst/>
              <a:cxnLst/>
              <a:rect r="r" b="b" t="t" l="l"/>
              <a:pathLst>
                <a:path h="423888" w="658692">
                  <a:moveTo>
                    <a:pt x="0" y="0"/>
                  </a:moveTo>
                  <a:lnTo>
                    <a:pt x="658692" y="0"/>
                  </a:lnTo>
                  <a:lnTo>
                    <a:pt x="658692" y="423888"/>
                  </a:lnTo>
                  <a:lnTo>
                    <a:pt x="0" y="423888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658692" cy="500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205815" y="2687535"/>
            <a:ext cx="2500973" cy="1611910"/>
            <a:chOff x="0" y="0"/>
            <a:chExt cx="658692" cy="4245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58692" cy="424536"/>
            </a:xfrm>
            <a:custGeom>
              <a:avLst/>
              <a:gdLst/>
              <a:ahLst/>
              <a:cxnLst/>
              <a:rect r="r" b="b" t="t" l="l"/>
              <a:pathLst>
                <a:path h="424536" w="658692">
                  <a:moveTo>
                    <a:pt x="0" y="0"/>
                  </a:moveTo>
                  <a:lnTo>
                    <a:pt x="658692" y="0"/>
                  </a:lnTo>
                  <a:lnTo>
                    <a:pt x="658692" y="424536"/>
                  </a:lnTo>
                  <a:lnTo>
                    <a:pt x="0" y="424536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658692" cy="500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180323" y="3804973"/>
            <a:ext cx="706282" cy="494473"/>
            <a:chOff x="0" y="0"/>
            <a:chExt cx="186017" cy="1302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6017" cy="130232"/>
            </a:xfrm>
            <a:custGeom>
              <a:avLst/>
              <a:gdLst/>
              <a:ahLst/>
              <a:cxnLst/>
              <a:rect r="r" b="b" t="t" l="l"/>
              <a:pathLst>
                <a:path h="130232" w="186017">
                  <a:moveTo>
                    <a:pt x="93008" y="130232"/>
                  </a:moveTo>
                  <a:lnTo>
                    <a:pt x="186017" y="0"/>
                  </a:lnTo>
                  <a:lnTo>
                    <a:pt x="0" y="0"/>
                  </a:lnTo>
                  <a:lnTo>
                    <a:pt x="93008" y="130232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29065" y="-66898"/>
              <a:ext cx="127886" cy="136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180323" y="6560643"/>
            <a:ext cx="853947" cy="494473"/>
            <a:chOff x="0" y="0"/>
            <a:chExt cx="224908" cy="13023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4908" cy="130232"/>
            </a:xfrm>
            <a:custGeom>
              <a:avLst/>
              <a:gdLst/>
              <a:ahLst/>
              <a:cxnLst/>
              <a:rect r="r" b="b" t="t" l="l"/>
              <a:pathLst>
                <a:path h="130232" w="224908">
                  <a:moveTo>
                    <a:pt x="112454" y="130232"/>
                  </a:moveTo>
                  <a:lnTo>
                    <a:pt x="224908" y="0"/>
                  </a:lnTo>
                  <a:lnTo>
                    <a:pt x="0" y="0"/>
                  </a:lnTo>
                  <a:lnTo>
                    <a:pt x="112454" y="130232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35142" y="-66898"/>
              <a:ext cx="154624" cy="136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180323" y="9011064"/>
            <a:ext cx="853947" cy="494473"/>
            <a:chOff x="0" y="0"/>
            <a:chExt cx="224908" cy="13023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4908" cy="130232"/>
            </a:xfrm>
            <a:custGeom>
              <a:avLst/>
              <a:gdLst/>
              <a:ahLst/>
              <a:cxnLst/>
              <a:rect r="r" b="b" t="t" l="l"/>
              <a:pathLst>
                <a:path h="130232" w="224908">
                  <a:moveTo>
                    <a:pt x="112454" y="130232"/>
                  </a:moveTo>
                  <a:lnTo>
                    <a:pt x="224908" y="0"/>
                  </a:lnTo>
                  <a:lnTo>
                    <a:pt x="0" y="0"/>
                  </a:lnTo>
                  <a:lnTo>
                    <a:pt x="112454" y="130232"/>
                  </a:lnTo>
                  <a:close/>
                </a:path>
              </a:pathLst>
            </a:custGeom>
            <a:solidFill>
              <a:srgbClr val="0DB98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35142" y="-66898"/>
              <a:ext cx="154624" cy="136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886605" y="6525859"/>
            <a:ext cx="604865" cy="529257"/>
            <a:chOff x="0" y="0"/>
            <a:chExt cx="812800" cy="711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DB98E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841568" y="3793331"/>
            <a:ext cx="604865" cy="529257"/>
            <a:chOff x="0" y="0"/>
            <a:chExt cx="812800" cy="7112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034270" y="8921181"/>
            <a:ext cx="604865" cy="529257"/>
            <a:chOff x="0" y="0"/>
            <a:chExt cx="812800" cy="7112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639135" y="3540465"/>
            <a:ext cx="856850" cy="691359"/>
            <a:chOff x="0" y="0"/>
            <a:chExt cx="225672" cy="18208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25672" cy="182086"/>
            </a:xfrm>
            <a:custGeom>
              <a:avLst/>
              <a:gdLst/>
              <a:ahLst/>
              <a:cxnLst/>
              <a:rect r="r" b="b" t="t" l="l"/>
              <a:pathLst>
                <a:path h="182086" w="225672">
                  <a:moveTo>
                    <a:pt x="112836" y="0"/>
                  </a:moveTo>
                  <a:cubicBezTo>
                    <a:pt x="50518" y="0"/>
                    <a:pt x="0" y="40761"/>
                    <a:pt x="0" y="91043"/>
                  </a:cubicBezTo>
                  <a:cubicBezTo>
                    <a:pt x="0" y="141325"/>
                    <a:pt x="50518" y="182086"/>
                    <a:pt x="112836" y="182086"/>
                  </a:cubicBezTo>
                  <a:cubicBezTo>
                    <a:pt x="175154" y="182086"/>
                    <a:pt x="225672" y="141325"/>
                    <a:pt x="225672" y="91043"/>
                  </a:cubicBezTo>
                  <a:cubicBezTo>
                    <a:pt x="225672" y="40761"/>
                    <a:pt x="175154" y="0"/>
                    <a:pt x="112836" y="0"/>
                  </a:cubicBezTo>
                  <a:close/>
                </a:path>
              </a:pathLst>
            </a:custGeom>
            <a:solidFill>
              <a:srgbClr val="0DB98E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21157" y="-59129"/>
              <a:ext cx="183359" cy="22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0" y="1956774"/>
            <a:ext cx="7779176" cy="3535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2" indent="-356231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Secure aggregation is a privacy-preserving technique used in federated learning to ensure that individual device updates (gradients/weights) remain secret, even from the central server that aggregates them.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3093" y="5609802"/>
            <a:ext cx="7422380" cy="1792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2" indent="-356231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Attackers (or even the central server) could potentially reconstruct sensitive data from just the model updates.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9791535" y="8840129"/>
            <a:ext cx="856850" cy="691359"/>
            <a:chOff x="0" y="0"/>
            <a:chExt cx="225672" cy="18208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25672" cy="182086"/>
            </a:xfrm>
            <a:custGeom>
              <a:avLst/>
              <a:gdLst/>
              <a:ahLst/>
              <a:cxnLst/>
              <a:rect r="r" b="b" t="t" l="l"/>
              <a:pathLst>
                <a:path h="182086" w="225672">
                  <a:moveTo>
                    <a:pt x="112836" y="0"/>
                  </a:moveTo>
                  <a:cubicBezTo>
                    <a:pt x="50518" y="0"/>
                    <a:pt x="0" y="40761"/>
                    <a:pt x="0" y="91043"/>
                  </a:cubicBezTo>
                  <a:cubicBezTo>
                    <a:pt x="0" y="141325"/>
                    <a:pt x="50518" y="182086"/>
                    <a:pt x="112836" y="182086"/>
                  </a:cubicBezTo>
                  <a:cubicBezTo>
                    <a:pt x="175154" y="182086"/>
                    <a:pt x="225672" y="141325"/>
                    <a:pt x="225672" y="91043"/>
                  </a:cubicBezTo>
                  <a:cubicBezTo>
                    <a:pt x="225672" y="40761"/>
                    <a:pt x="175154" y="0"/>
                    <a:pt x="112836" y="0"/>
                  </a:cubicBezTo>
                  <a:close/>
                </a:path>
              </a:pathLst>
            </a:custGeom>
            <a:solidFill>
              <a:srgbClr val="D3D3D3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21157" y="-59129"/>
              <a:ext cx="183359" cy="22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491470" y="6307023"/>
            <a:ext cx="856850" cy="691359"/>
            <a:chOff x="0" y="0"/>
            <a:chExt cx="225672" cy="18208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25672" cy="182086"/>
            </a:xfrm>
            <a:custGeom>
              <a:avLst/>
              <a:gdLst/>
              <a:ahLst/>
              <a:cxnLst/>
              <a:rect r="r" b="b" t="t" l="l"/>
              <a:pathLst>
                <a:path h="182086" w="225672">
                  <a:moveTo>
                    <a:pt x="112836" y="0"/>
                  </a:moveTo>
                  <a:cubicBezTo>
                    <a:pt x="50518" y="0"/>
                    <a:pt x="0" y="40761"/>
                    <a:pt x="0" y="91043"/>
                  </a:cubicBezTo>
                  <a:cubicBezTo>
                    <a:pt x="0" y="141325"/>
                    <a:pt x="50518" y="182086"/>
                    <a:pt x="112836" y="182086"/>
                  </a:cubicBezTo>
                  <a:cubicBezTo>
                    <a:pt x="175154" y="182086"/>
                    <a:pt x="225672" y="141325"/>
                    <a:pt x="225672" y="91043"/>
                  </a:cubicBezTo>
                  <a:cubicBezTo>
                    <a:pt x="225672" y="40761"/>
                    <a:pt x="175154" y="0"/>
                    <a:pt x="11283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2" id="42"/>
            <p:cNvSpPr txBox="true"/>
            <p:nvPr/>
          </p:nvSpPr>
          <p:spPr>
            <a:xfrm>
              <a:off x="21157" y="-59129"/>
              <a:ext cx="183359" cy="22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2015980" y="7166380"/>
            <a:ext cx="856850" cy="691359"/>
            <a:chOff x="0" y="0"/>
            <a:chExt cx="225672" cy="182086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225672" cy="182086"/>
            </a:xfrm>
            <a:custGeom>
              <a:avLst/>
              <a:gdLst/>
              <a:ahLst/>
              <a:cxnLst/>
              <a:rect r="r" b="b" t="t" l="l"/>
              <a:pathLst>
                <a:path h="182086" w="225672">
                  <a:moveTo>
                    <a:pt x="112836" y="0"/>
                  </a:moveTo>
                  <a:cubicBezTo>
                    <a:pt x="50518" y="0"/>
                    <a:pt x="0" y="40761"/>
                    <a:pt x="0" y="91043"/>
                  </a:cubicBezTo>
                  <a:cubicBezTo>
                    <a:pt x="0" y="141325"/>
                    <a:pt x="50518" y="182086"/>
                    <a:pt x="112836" y="182086"/>
                  </a:cubicBezTo>
                  <a:cubicBezTo>
                    <a:pt x="175154" y="182086"/>
                    <a:pt x="225672" y="141325"/>
                    <a:pt x="225672" y="91043"/>
                  </a:cubicBezTo>
                  <a:cubicBezTo>
                    <a:pt x="225672" y="40761"/>
                    <a:pt x="175154" y="0"/>
                    <a:pt x="112836" y="0"/>
                  </a:cubicBezTo>
                  <a:close/>
                </a:path>
              </a:pathLst>
            </a:custGeom>
            <a:solidFill>
              <a:srgbClr val="D3D3D3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21157" y="-59129"/>
              <a:ext cx="183359" cy="22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2015980" y="5836725"/>
            <a:ext cx="856850" cy="691359"/>
            <a:chOff x="0" y="0"/>
            <a:chExt cx="225672" cy="182086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225672" cy="182086"/>
            </a:xfrm>
            <a:custGeom>
              <a:avLst/>
              <a:gdLst/>
              <a:ahLst/>
              <a:cxnLst/>
              <a:rect r="r" b="b" t="t" l="l"/>
              <a:pathLst>
                <a:path h="182086" w="225672">
                  <a:moveTo>
                    <a:pt x="112836" y="0"/>
                  </a:moveTo>
                  <a:cubicBezTo>
                    <a:pt x="50518" y="0"/>
                    <a:pt x="0" y="40761"/>
                    <a:pt x="0" y="91043"/>
                  </a:cubicBezTo>
                  <a:cubicBezTo>
                    <a:pt x="0" y="141325"/>
                    <a:pt x="50518" y="182086"/>
                    <a:pt x="112836" y="182086"/>
                  </a:cubicBezTo>
                  <a:cubicBezTo>
                    <a:pt x="175154" y="182086"/>
                    <a:pt x="225672" y="141325"/>
                    <a:pt x="225672" y="91043"/>
                  </a:cubicBezTo>
                  <a:cubicBezTo>
                    <a:pt x="225672" y="40761"/>
                    <a:pt x="175154" y="0"/>
                    <a:pt x="11283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8" id="48"/>
            <p:cNvSpPr txBox="true"/>
            <p:nvPr/>
          </p:nvSpPr>
          <p:spPr>
            <a:xfrm>
              <a:off x="21157" y="-59129"/>
              <a:ext cx="183359" cy="22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2015980" y="4299446"/>
            <a:ext cx="856850" cy="691359"/>
            <a:chOff x="0" y="0"/>
            <a:chExt cx="225672" cy="182086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25672" cy="182086"/>
            </a:xfrm>
            <a:custGeom>
              <a:avLst/>
              <a:gdLst/>
              <a:ahLst/>
              <a:cxnLst/>
              <a:rect r="r" b="b" t="t" l="l"/>
              <a:pathLst>
                <a:path h="182086" w="225672">
                  <a:moveTo>
                    <a:pt x="112836" y="0"/>
                  </a:moveTo>
                  <a:cubicBezTo>
                    <a:pt x="50518" y="0"/>
                    <a:pt x="0" y="40761"/>
                    <a:pt x="0" y="91043"/>
                  </a:cubicBezTo>
                  <a:cubicBezTo>
                    <a:pt x="0" y="141325"/>
                    <a:pt x="50518" y="182086"/>
                    <a:pt x="112836" y="182086"/>
                  </a:cubicBezTo>
                  <a:cubicBezTo>
                    <a:pt x="175154" y="182086"/>
                    <a:pt x="225672" y="141325"/>
                    <a:pt x="225672" y="91043"/>
                  </a:cubicBezTo>
                  <a:cubicBezTo>
                    <a:pt x="225672" y="40761"/>
                    <a:pt x="175154" y="0"/>
                    <a:pt x="112836" y="0"/>
                  </a:cubicBezTo>
                  <a:close/>
                </a:path>
              </a:pathLst>
            </a:custGeom>
            <a:solidFill>
              <a:srgbClr val="0DB98E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21157" y="-59129"/>
              <a:ext cx="183359" cy="22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2" id="52"/>
          <p:cNvSpPr/>
          <p:nvPr/>
        </p:nvSpPr>
        <p:spPr>
          <a:xfrm>
            <a:off x="10706788" y="3804973"/>
            <a:ext cx="1309192" cy="84015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3" id="53"/>
          <p:cNvSpPr/>
          <p:nvPr/>
        </p:nvSpPr>
        <p:spPr>
          <a:xfrm flipV="true">
            <a:off x="10715651" y="7740655"/>
            <a:ext cx="1407373" cy="114505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4" id="54"/>
          <p:cNvSpPr/>
          <p:nvPr/>
        </p:nvSpPr>
        <p:spPr>
          <a:xfrm flipV="true">
            <a:off x="10706788" y="6182404"/>
            <a:ext cx="1309192" cy="1792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5" id="55"/>
          <p:cNvSpPr/>
          <p:nvPr/>
        </p:nvSpPr>
        <p:spPr>
          <a:xfrm flipV="true">
            <a:off x="12844880" y="5836725"/>
            <a:ext cx="1375594" cy="156568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6" id="56"/>
          <p:cNvSpPr/>
          <p:nvPr/>
        </p:nvSpPr>
        <p:spPr>
          <a:xfrm flipV="true">
            <a:off x="12729820" y="5827127"/>
            <a:ext cx="1486446" cy="33669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7" id="57"/>
          <p:cNvSpPr/>
          <p:nvPr/>
        </p:nvSpPr>
        <p:spPr>
          <a:xfrm>
            <a:off x="12885218" y="4682003"/>
            <a:ext cx="1338781" cy="114602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8" id="58"/>
          <p:cNvGrpSpPr/>
          <p:nvPr/>
        </p:nvGrpSpPr>
        <p:grpSpPr>
          <a:xfrm rot="0">
            <a:off x="13952043" y="5638492"/>
            <a:ext cx="543912" cy="543912"/>
            <a:chOff x="0" y="0"/>
            <a:chExt cx="812800" cy="8128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4495955" y="5564769"/>
            <a:ext cx="856850" cy="691359"/>
            <a:chOff x="0" y="0"/>
            <a:chExt cx="225672" cy="182086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225672" cy="182086"/>
            </a:xfrm>
            <a:custGeom>
              <a:avLst/>
              <a:gdLst/>
              <a:ahLst/>
              <a:cxnLst/>
              <a:rect r="r" b="b" t="t" l="l"/>
              <a:pathLst>
                <a:path h="182086" w="225672">
                  <a:moveTo>
                    <a:pt x="112836" y="0"/>
                  </a:moveTo>
                  <a:cubicBezTo>
                    <a:pt x="50518" y="0"/>
                    <a:pt x="0" y="40761"/>
                    <a:pt x="0" y="91043"/>
                  </a:cubicBezTo>
                  <a:cubicBezTo>
                    <a:pt x="0" y="141325"/>
                    <a:pt x="50518" y="182086"/>
                    <a:pt x="112836" y="182086"/>
                  </a:cubicBezTo>
                  <a:cubicBezTo>
                    <a:pt x="175154" y="182086"/>
                    <a:pt x="225672" y="141325"/>
                    <a:pt x="225672" y="91043"/>
                  </a:cubicBezTo>
                  <a:cubicBezTo>
                    <a:pt x="225672" y="40761"/>
                    <a:pt x="175154" y="0"/>
                    <a:pt x="112836" y="0"/>
                  </a:cubicBezTo>
                  <a:close/>
                </a:path>
              </a:pathLst>
            </a:custGeom>
            <a:solidFill>
              <a:srgbClr val="A4A5A6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21157" y="-59129"/>
              <a:ext cx="183359" cy="224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3642008" y="1595652"/>
            <a:ext cx="853947" cy="494473"/>
            <a:chOff x="0" y="0"/>
            <a:chExt cx="224908" cy="130232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224908" cy="130232"/>
            </a:xfrm>
            <a:custGeom>
              <a:avLst/>
              <a:gdLst/>
              <a:ahLst/>
              <a:cxnLst/>
              <a:rect r="r" b="b" t="t" l="l"/>
              <a:pathLst>
                <a:path h="130232" w="224908">
                  <a:moveTo>
                    <a:pt x="112454" y="130232"/>
                  </a:moveTo>
                  <a:lnTo>
                    <a:pt x="224908" y="0"/>
                  </a:lnTo>
                  <a:lnTo>
                    <a:pt x="0" y="0"/>
                  </a:lnTo>
                  <a:lnTo>
                    <a:pt x="112454" y="130232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6" id="66"/>
            <p:cNvSpPr txBox="true"/>
            <p:nvPr/>
          </p:nvSpPr>
          <p:spPr>
            <a:xfrm>
              <a:off x="35142" y="-66898"/>
              <a:ext cx="154624" cy="136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14900566" y="1560867"/>
            <a:ext cx="604865" cy="529257"/>
            <a:chOff x="0" y="0"/>
            <a:chExt cx="812800" cy="71120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9" id="69"/>
            <p:cNvSpPr txBox="true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0" id="70"/>
          <p:cNvSpPr txBox="true"/>
          <p:nvPr/>
        </p:nvSpPr>
        <p:spPr>
          <a:xfrm rot="0">
            <a:off x="13014616" y="1398942"/>
            <a:ext cx="3387434" cy="798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+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4495955" y="1476078"/>
            <a:ext cx="3035498" cy="614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= 0</a:t>
            </a:r>
          </a:p>
        </p:txBody>
      </p:sp>
      <p:grpSp>
        <p:nvGrpSpPr>
          <p:cNvPr name="Group 72" id="72"/>
          <p:cNvGrpSpPr/>
          <p:nvPr/>
        </p:nvGrpSpPr>
        <p:grpSpPr>
          <a:xfrm rot="0">
            <a:off x="226857" y="166913"/>
            <a:ext cx="13886564" cy="1051055"/>
            <a:chOff x="0" y="0"/>
            <a:chExt cx="3657367" cy="276821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3657367" cy="276821"/>
            </a:xfrm>
            <a:custGeom>
              <a:avLst/>
              <a:gdLst/>
              <a:ahLst/>
              <a:cxnLst/>
              <a:rect r="r" b="b" t="t" l="l"/>
              <a:pathLst>
                <a:path h="276821" w="3657367">
                  <a:moveTo>
                    <a:pt x="28433" y="0"/>
                  </a:moveTo>
                  <a:lnTo>
                    <a:pt x="3628934" y="0"/>
                  </a:lnTo>
                  <a:cubicBezTo>
                    <a:pt x="3636475" y="0"/>
                    <a:pt x="3643707" y="2996"/>
                    <a:pt x="3649039" y="8328"/>
                  </a:cubicBezTo>
                  <a:cubicBezTo>
                    <a:pt x="3654371" y="13660"/>
                    <a:pt x="3657367" y="20892"/>
                    <a:pt x="3657367" y="28433"/>
                  </a:cubicBezTo>
                  <a:lnTo>
                    <a:pt x="3657367" y="248388"/>
                  </a:lnTo>
                  <a:cubicBezTo>
                    <a:pt x="3657367" y="264091"/>
                    <a:pt x="3644637" y="276821"/>
                    <a:pt x="3628934" y="276821"/>
                  </a:cubicBezTo>
                  <a:lnTo>
                    <a:pt x="28433" y="276821"/>
                  </a:lnTo>
                  <a:cubicBezTo>
                    <a:pt x="20892" y="276821"/>
                    <a:pt x="13660" y="273825"/>
                    <a:pt x="8328" y="268493"/>
                  </a:cubicBezTo>
                  <a:cubicBezTo>
                    <a:pt x="2996" y="263161"/>
                    <a:pt x="0" y="255929"/>
                    <a:pt x="0" y="248388"/>
                  </a:cubicBezTo>
                  <a:lnTo>
                    <a:pt x="0" y="28433"/>
                  </a:lnTo>
                  <a:cubicBezTo>
                    <a:pt x="0" y="12730"/>
                    <a:pt x="12730" y="0"/>
                    <a:pt x="284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-104775"/>
              <a:ext cx="3657367" cy="381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75" id="75"/>
          <p:cNvSpPr txBox="true"/>
          <p:nvPr/>
        </p:nvSpPr>
        <p:spPr>
          <a:xfrm rot="0">
            <a:off x="458551" y="30182"/>
            <a:ext cx="7747264" cy="1136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9"/>
              </a:lnSpc>
              <a:spcBef>
                <a:spcPct val="0"/>
              </a:spcBef>
            </a:pPr>
            <a:r>
              <a:rPr lang="en-US" b="true" sz="58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Secure Aggregation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7135" y="395120"/>
            <a:ext cx="10790673" cy="1622152"/>
            <a:chOff x="0" y="0"/>
            <a:chExt cx="2841988" cy="4272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1988" cy="427233"/>
            </a:xfrm>
            <a:custGeom>
              <a:avLst/>
              <a:gdLst/>
              <a:ahLst/>
              <a:cxnLst/>
              <a:rect r="r" b="b" t="t" l="l"/>
              <a:pathLst>
                <a:path h="427233" w="2841988">
                  <a:moveTo>
                    <a:pt x="36591" y="0"/>
                  </a:moveTo>
                  <a:lnTo>
                    <a:pt x="2805397" y="0"/>
                  </a:lnTo>
                  <a:cubicBezTo>
                    <a:pt x="2815102" y="0"/>
                    <a:pt x="2824409" y="3855"/>
                    <a:pt x="2831271" y="10717"/>
                  </a:cubicBezTo>
                  <a:cubicBezTo>
                    <a:pt x="2838133" y="17579"/>
                    <a:pt x="2841988" y="26886"/>
                    <a:pt x="2841988" y="36591"/>
                  </a:cubicBezTo>
                  <a:lnTo>
                    <a:pt x="2841988" y="390643"/>
                  </a:lnTo>
                  <a:cubicBezTo>
                    <a:pt x="2841988" y="400347"/>
                    <a:pt x="2838133" y="409654"/>
                    <a:pt x="2831271" y="416516"/>
                  </a:cubicBezTo>
                  <a:cubicBezTo>
                    <a:pt x="2824409" y="423378"/>
                    <a:pt x="2815102" y="427233"/>
                    <a:pt x="2805397" y="427233"/>
                  </a:cubicBezTo>
                  <a:lnTo>
                    <a:pt x="36591" y="427233"/>
                  </a:lnTo>
                  <a:cubicBezTo>
                    <a:pt x="26886" y="427233"/>
                    <a:pt x="17579" y="423378"/>
                    <a:pt x="10717" y="416516"/>
                  </a:cubicBezTo>
                  <a:cubicBezTo>
                    <a:pt x="3855" y="409654"/>
                    <a:pt x="0" y="400347"/>
                    <a:pt x="0" y="390643"/>
                  </a:cubicBezTo>
                  <a:lnTo>
                    <a:pt x="0" y="36591"/>
                  </a:lnTo>
                  <a:cubicBezTo>
                    <a:pt x="0" y="26886"/>
                    <a:pt x="3855" y="17579"/>
                    <a:pt x="10717" y="10717"/>
                  </a:cubicBezTo>
                  <a:cubicBezTo>
                    <a:pt x="17579" y="3855"/>
                    <a:pt x="26886" y="0"/>
                    <a:pt x="3659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71450"/>
              <a:ext cx="2841988" cy="598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1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249013" y="2091610"/>
            <a:ext cx="9525159" cy="7929695"/>
          </a:xfrm>
          <a:custGeom>
            <a:avLst/>
            <a:gdLst/>
            <a:ahLst/>
            <a:cxnLst/>
            <a:rect r="r" b="b" t="t" l="l"/>
            <a:pathLst>
              <a:path h="7929695" w="9525159">
                <a:moveTo>
                  <a:pt x="0" y="0"/>
                </a:moveTo>
                <a:lnTo>
                  <a:pt x="9525159" y="0"/>
                </a:lnTo>
                <a:lnTo>
                  <a:pt x="9525159" y="7929695"/>
                </a:lnTo>
                <a:lnTo>
                  <a:pt x="0" y="7929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426703" y="587705"/>
            <a:ext cx="10790673" cy="103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b="true" sz="53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Differential  Privacy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7135" y="2215151"/>
            <a:ext cx="6825837" cy="3302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Before sending the model update to the server:</a:t>
            </a:r>
          </a:p>
          <a:p>
            <a:pPr algn="l" marL="669283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device adds random noise (usually Gaussian) to the model parameters or gradients.</a:t>
            </a:r>
          </a:p>
          <a:p>
            <a:pPr algn="l" marL="669283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This hides individual contributions.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97135" y="5798330"/>
            <a:ext cx="2584097" cy="1233441"/>
            <a:chOff x="0" y="0"/>
            <a:chExt cx="680585" cy="3248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0585" cy="324857"/>
            </a:xfrm>
            <a:custGeom>
              <a:avLst/>
              <a:gdLst/>
              <a:ahLst/>
              <a:cxnLst/>
              <a:rect r="r" b="b" t="t" l="l"/>
              <a:pathLst>
                <a:path h="324857" w="680585">
                  <a:moveTo>
                    <a:pt x="50932" y="0"/>
                  </a:moveTo>
                  <a:lnTo>
                    <a:pt x="629653" y="0"/>
                  </a:lnTo>
                  <a:cubicBezTo>
                    <a:pt x="643161" y="0"/>
                    <a:pt x="656116" y="5366"/>
                    <a:pt x="665668" y="14918"/>
                  </a:cubicBezTo>
                  <a:cubicBezTo>
                    <a:pt x="675219" y="24469"/>
                    <a:pt x="680585" y="37424"/>
                    <a:pt x="680585" y="50932"/>
                  </a:cubicBezTo>
                  <a:lnTo>
                    <a:pt x="680585" y="273925"/>
                  </a:lnTo>
                  <a:cubicBezTo>
                    <a:pt x="680585" y="287433"/>
                    <a:pt x="675219" y="300388"/>
                    <a:pt x="665668" y="309939"/>
                  </a:cubicBezTo>
                  <a:cubicBezTo>
                    <a:pt x="656116" y="319491"/>
                    <a:pt x="643161" y="324857"/>
                    <a:pt x="629653" y="324857"/>
                  </a:cubicBezTo>
                  <a:lnTo>
                    <a:pt x="50932" y="324857"/>
                  </a:lnTo>
                  <a:cubicBezTo>
                    <a:pt x="37424" y="324857"/>
                    <a:pt x="24469" y="319491"/>
                    <a:pt x="14918" y="309939"/>
                  </a:cubicBezTo>
                  <a:cubicBezTo>
                    <a:pt x="5366" y="300388"/>
                    <a:pt x="0" y="287433"/>
                    <a:pt x="0" y="273925"/>
                  </a:cubicBezTo>
                  <a:lnTo>
                    <a:pt x="0" y="50932"/>
                  </a:lnTo>
                  <a:cubicBezTo>
                    <a:pt x="0" y="37424"/>
                    <a:pt x="5366" y="24469"/>
                    <a:pt x="14918" y="14918"/>
                  </a:cubicBezTo>
                  <a:cubicBezTo>
                    <a:pt x="24469" y="5366"/>
                    <a:pt x="37424" y="0"/>
                    <a:pt x="509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680585" cy="401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186705" y="5841637"/>
            <a:ext cx="2584097" cy="1233441"/>
            <a:chOff x="0" y="0"/>
            <a:chExt cx="680585" cy="3248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0585" cy="324857"/>
            </a:xfrm>
            <a:custGeom>
              <a:avLst/>
              <a:gdLst/>
              <a:ahLst/>
              <a:cxnLst/>
              <a:rect r="r" b="b" t="t" l="l"/>
              <a:pathLst>
                <a:path h="324857" w="680585">
                  <a:moveTo>
                    <a:pt x="50932" y="0"/>
                  </a:moveTo>
                  <a:lnTo>
                    <a:pt x="629653" y="0"/>
                  </a:lnTo>
                  <a:cubicBezTo>
                    <a:pt x="643161" y="0"/>
                    <a:pt x="656116" y="5366"/>
                    <a:pt x="665668" y="14918"/>
                  </a:cubicBezTo>
                  <a:cubicBezTo>
                    <a:pt x="675219" y="24469"/>
                    <a:pt x="680585" y="37424"/>
                    <a:pt x="680585" y="50932"/>
                  </a:cubicBezTo>
                  <a:lnTo>
                    <a:pt x="680585" y="273925"/>
                  </a:lnTo>
                  <a:cubicBezTo>
                    <a:pt x="680585" y="287433"/>
                    <a:pt x="675219" y="300388"/>
                    <a:pt x="665668" y="309939"/>
                  </a:cubicBezTo>
                  <a:cubicBezTo>
                    <a:pt x="656116" y="319491"/>
                    <a:pt x="643161" y="324857"/>
                    <a:pt x="629653" y="324857"/>
                  </a:cubicBezTo>
                  <a:lnTo>
                    <a:pt x="50932" y="324857"/>
                  </a:lnTo>
                  <a:cubicBezTo>
                    <a:pt x="37424" y="324857"/>
                    <a:pt x="24469" y="319491"/>
                    <a:pt x="14918" y="309939"/>
                  </a:cubicBezTo>
                  <a:cubicBezTo>
                    <a:pt x="5366" y="300388"/>
                    <a:pt x="0" y="287433"/>
                    <a:pt x="0" y="273925"/>
                  </a:cubicBezTo>
                  <a:lnTo>
                    <a:pt x="0" y="50932"/>
                  </a:lnTo>
                  <a:cubicBezTo>
                    <a:pt x="0" y="37424"/>
                    <a:pt x="5366" y="24469"/>
                    <a:pt x="14918" y="14918"/>
                  </a:cubicBezTo>
                  <a:cubicBezTo>
                    <a:pt x="24469" y="5366"/>
                    <a:pt x="37424" y="0"/>
                    <a:pt x="509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680585" cy="401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97135" y="7398928"/>
            <a:ext cx="2584097" cy="1226493"/>
            <a:chOff x="0" y="0"/>
            <a:chExt cx="680585" cy="32302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80585" cy="323027"/>
            </a:xfrm>
            <a:custGeom>
              <a:avLst/>
              <a:gdLst/>
              <a:ahLst/>
              <a:cxnLst/>
              <a:rect r="r" b="b" t="t" l="l"/>
              <a:pathLst>
                <a:path h="323027" w="680585">
                  <a:moveTo>
                    <a:pt x="50932" y="0"/>
                  </a:moveTo>
                  <a:lnTo>
                    <a:pt x="629653" y="0"/>
                  </a:lnTo>
                  <a:cubicBezTo>
                    <a:pt x="643161" y="0"/>
                    <a:pt x="656116" y="5366"/>
                    <a:pt x="665668" y="14918"/>
                  </a:cubicBezTo>
                  <a:cubicBezTo>
                    <a:pt x="675219" y="24469"/>
                    <a:pt x="680585" y="37424"/>
                    <a:pt x="680585" y="50932"/>
                  </a:cubicBezTo>
                  <a:lnTo>
                    <a:pt x="680585" y="272095"/>
                  </a:lnTo>
                  <a:cubicBezTo>
                    <a:pt x="680585" y="285603"/>
                    <a:pt x="675219" y="298558"/>
                    <a:pt x="665668" y="308109"/>
                  </a:cubicBezTo>
                  <a:cubicBezTo>
                    <a:pt x="656116" y="317661"/>
                    <a:pt x="643161" y="323027"/>
                    <a:pt x="629653" y="323027"/>
                  </a:cubicBezTo>
                  <a:lnTo>
                    <a:pt x="50932" y="323027"/>
                  </a:lnTo>
                  <a:cubicBezTo>
                    <a:pt x="37424" y="323027"/>
                    <a:pt x="24469" y="317661"/>
                    <a:pt x="14918" y="308109"/>
                  </a:cubicBezTo>
                  <a:cubicBezTo>
                    <a:pt x="5366" y="298558"/>
                    <a:pt x="0" y="285603"/>
                    <a:pt x="0" y="272095"/>
                  </a:cubicBezTo>
                  <a:lnTo>
                    <a:pt x="0" y="50932"/>
                  </a:lnTo>
                  <a:cubicBezTo>
                    <a:pt x="0" y="37424"/>
                    <a:pt x="5366" y="24469"/>
                    <a:pt x="14918" y="14918"/>
                  </a:cubicBezTo>
                  <a:cubicBezTo>
                    <a:pt x="24469" y="5366"/>
                    <a:pt x="37424" y="0"/>
                    <a:pt x="509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680585" cy="399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186705" y="7398928"/>
            <a:ext cx="2584097" cy="1226493"/>
            <a:chOff x="0" y="0"/>
            <a:chExt cx="680585" cy="32302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80585" cy="323027"/>
            </a:xfrm>
            <a:custGeom>
              <a:avLst/>
              <a:gdLst/>
              <a:ahLst/>
              <a:cxnLst/>
              <a:rect r="r" b="b" t="t" l="l"/>
              <a:pathLst>
                <a:path h="323027" w="680585">
                  <a:moveTo>
                    <a:pt x="50932" y="0"/>
                  </a:moveTo>
                  <a:lnTo>
                    <a:pt x="629653" y="0"/>
                  </a:lnTo>
                  <a:cubicBezTo>
                    <a:pt x="643161" y="0"/>
                    <a:pt x="656116" y="5366"/>
                    <a:pt x="665668" y="14918"/>
                  </a:cubicBezTo>
                  <a:cubicBezTo>
                    <a:pt x="675219" y="24469"/>
                    <a:pt x="680585" y="37424"/>
                    <a:pt x="680585" y="50932"/>
                  </a:cubicBezTo>
                  <a:lnTo>
                    <a:pt x="680585" y="272095"/>
                  </a:lnTo>
                  <a:cubicBezTo>
                    <a:pt x="680585" y="285603"/>
                    <a:pt x="675219" y="298558"/>
                    <a:pt x="665668" y="308109"/>
                  </a:cubicBezTo>
                  <a:cubicBezTo>
                    <a:pt x="656116" y="317661"/>
                    <a:pt x="643161" y="323027"/>
                    <a:pt x="629653" y="323027"/>
                  </a:cubicBezTo>
                  <a:lnTo>
                    <a:pt x="50932" y="323027"/>
                  </a:lnTo>
                  <a:cubicBezTo>
                    <a:pt x="37424" y="323027"/>
                    <a:pt x="24469" y="317661"/>
                    <a:pt x="14918" y="308109"/>
                  </a:cubicBezTo>
                  <a:cubicBezTo>
                    <a:pt x="5366" y="298558"/>
                    <a:pt x="0" y="285603"/>
                    <a:pt x="0" y="272095"/>
                  </a:cubicBezTo>
                  <a:lnTo>
                    <a:pt x="0" y="50932"/>
                  </a:lnTo>
                  <a:cubicBezTo>
                    <a:pt x="0" y="37424"/>
                    <a:pt x="5366" y="24469"/>
                    <a:pt x="14918" y="14918"/>
                  </a:cubicBezTo>
                  <a:cubicBezTo>
                    <a:pt x="24469" y="5366"/>
                    <a:pt x="37424" y="0"/>
                    <a:pt x="509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680585" cy="399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97135" y="8702522"/>
            <a:ext cx="2584097" cy="1318783"/>
            <a:chOff x="0" y="0"/>
            <a:chExt cx="680585" cy="34733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80585" cy="347334"/>
            </a:xfrm>
            <a:custGeom>
              <a:avLst/>
              <a:gdLst/>
              <a:ahLst/>
              <a:cxnLst/>
              <a:rect r="r" b="b" t="t" l="l"/>
              <a:pathLst>
                <a:path h="347334" w="680585">
                  <a:moveTo>
                    <a:pt x="50932" y="0"/>
                  </a:moveTo>
                  <a:lnTo>
                    <a:pt x="629653" y="0"/>
                  </a:lnTo>
                  <a:cubicBezTo>
                    <a:pt x="643161" y="0"/>
                    <a:pt x="656116" y="5366"/>
                    <a:pt x="665668" y="14918"/>
                  </a:cubicBezTo>
                  <a:cubicBezTo>
                    <a:pt x="675219" y="24469"/>
                    <a:pt x="680585" y="37424"/>
                    <a:pt x="680585" y="50932"/>
                  </a:cubicBezTo>
                  <a:lnTo>
                    <a:pt x="680585" y="296402"/>
                  </a:lnTo>
                  <a:cubicBezTo>
                    <a:pt x="680585" y="309910"/>
                    <a:pt x="675219" y="322865"/>
                    <a:pt x="665668" y="332416"/>
                  </a:cubicBezTo>
                  <a:cubicBezTo>
                    <a:pt x="656116" y="341968"/>
                    <a:pt x="643161" y="347334"/>
                    <a:pt x="629653" y="347334"/>
                  </a:cubicBezTo>
                  <a:lnTo>
                    <a:pt x="50932" y="347334"/>
                  </a:lnTo>
                  <a:cubicBezTo>
                    <a:pt x="37424" y="347334"/>
                    <a:pt x="24469" y="341968"/>
                    <a:pt x="14918" y="332416"/>
                  </a:cubicBezTo>
                  <a:cubicBezTo>
                    <a:pt x="5366" y="322865"/>
                    <a:pt x="0" y="309910"/>
                    <a:pt x="0" y="296402"/>
                  </a:cubicBezTo>
                  <a:lnTo>
                    <a:pt x="0" y="50932"/>
                  </a:lnTo>
                  <a:cubicBezTo>
                    <a:pt x="0" y="37424"/>
                    <a:pt x="5366" y="24469"/>
                    <a:pt x="14918" y="14918"/>
                  </a:cubicBezTo>
                  <a:cubicBezTo>
                    <a:pt x="24469" y="5366"/>
                    <a:pt x="37424" y="0"/>
                    <a:pt x="509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76200"/>
              <a:ext cx="680585" cy="423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186705" y="8702522"/>
            <a:ext cx="2584097" cy="1318783"/>
            <a:chOff x="0" y="0"/>
            <a:chExt cx="680585" cy="34733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80585" cy="347334"/>
            </a:xfrm>
            <a:custGeom>
              <a:avLst/>
              <a:gdLst/>
              <a:ahLst/>
              <a:cxnLst/>
              <a:rect r="r" b="b" t="t" l="l"/>
              <a:pathLst>
                <a:path h="347334" w="680585">
                  <a:moveTo>
                    <a:pt x="50932" y="0"/>
                  </a:moveTo>
                  <a:lnTo>
                    <a:pt x="629653" y="0"/>
                  </a:lnTo>
                  <a:cubicBezTo>
                    <a:pt x="643161" y="0"/>
                    <a:pt x="656116" y="5366"/>
                    <a:pt x="665668" y="14918"/>
                  </a:cubicBezTo>
                  <a:cubicBezTo>
                    <a:pt x="675219" y="24469"/>
                    <a:pt x="680585" y="37424"/>
                    <a:pt x="680585" y="50932"/>
                  </a:cubicBezTo>
                  <a:lnTo>
                    <a:pt x="680585" y="296402"/>
                  </a:lnTo>
                  <a:cubicBezTo>
                    <a:pt x="680585" y="309910"/>
                    <a:pt x="675219" y="322865"/>
                    <a:pt x="665668" y="332416"/>
                  </a:cubicBezTo>
                  <a:cubicBezTo>
                    <a:pt x="656116" y="341968"/>
                    <a:pt x="643161" y="347334"/>
                    <a:pt x="629653" y="347334"/>
                  </a:cubicBezTo>
                  <a:lnTo>
                    <a:pt x="50932" y="347334"/>
                  </a:lnTo>
                  <a:cubicBezTo>
                    <a:pt x="37424" y="347334"/>
                    <a:pt x="24469" y="341968"/>
                    <a:pt x="14918" y="332416"/>
                  </a:cubicBezTo>
                  <a:cubicBezTo>
                    <a:pt x="5366" y="322865"/>
                    <a:pt x="0" y="309910"/>
                    <a:pt x="0" y="296402"/>
                  </a:cubicBezTo>
                  <a:lnTo>
                    <a:pt x="0" y="50932"/>
                  </a:lnTo>
                  <a:cubicBezTo>
                    <a:pt x="0" y="37424"/>
                    <a:pt x="5366" y="24469"/>
                    <a:pt x="14918" y="14918"/>
                  </a:cubicBezTo>
                  <a:cubicBezTo>
                    <a:pt x="24469" y="5366"/>
                    <a:pt x="37424" y="0"/>
                    <a:pt x="509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76200"/>
              <a:ext cx="680585" cy="423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597135" y="6136912"/>
            <a:ext cx="2584097" cy="554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LOCAL DP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186705" y="6136912"/>
            <a:ext cx="2584097" cy="554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CENTRAL DP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40906" y="7455279"/>
            <a:ext cx="2584097" cy="104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User Device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Add Noise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808372" y="7483854"/>
            <a:ext cx="3340763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User Device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Send Updates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69290" y="8597747"/>
            <a:ext cx="2041040" cy="988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Server Gets  Noisy Data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454505" y="8616797"/>
            <a:ext cx="2050334" cy="117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6"/>
              </a:lnSpc>
              <a:spcBef>
                <a:spcPct val="0"/>
              </a:spcBef>
            </a:pPr>
            <a:r>
              <a:rPr lang="en-US" sz="219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Server Recieves  True update add DP</a:t>
            </a:r>
          </a:p>
        </p:txBody>
      </p:sp>
      <p:sp>
        <p:nvSpPr>
          <p:cNvPr name="AutoShape 32" id="32"/>
          <p:cNvSpPr/>
          <p:nvPr/>
        </p:nvSpPr>
        <p:spPr>
          <a:xfrm>
            <a:off x="5239699" y="7012721"/>
            <a:ext cx="0" cy="38620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>
            <a:off x="1443010" y="7056028"/>
            <a:ext cx="0" cy="3429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4" id="34"/>
          <p:cNvSpPr/>
          <p:nvPr/>
        </p:nvSpPr>
        <p:spPr>
          <a:xfrm>
            <a:off x="1670760" y="8498585"/>
            <a:ext cx="0" cy="3429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>
            <a:off x="5258749" y="8391904"/>
            <a:ext cx="0" cy="3429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6" id="36"/>
          <p:cNvSpPr txBox="true"/>
          <p:nvPr/>
        </p:nvSpPr>
        <p:spPr>
          <a:xfrm rot="0">
            <a:off x="282772" y="9904185"/>
            <a:ext cx="10393799" cy="42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Choudhury et al. – Differential Privacy-enabled Federated Learning for Sensitive Health Data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08424" y="290196"/>
            <a:ext cx="13339450" cy="1189549"/>
            <a:chOff x="0" y="0"/>
            <a:chExt cx="3513271" cy="3132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13271" cy="313297"/>
            </a:xfrm>
            <a:custGeom>
              <a:avLst/>
              <a:gdLst/>
              <a:ahLst/>
              <a:cxnLst/>
              <a:rect r="r" b="b" t="t" l="l"/>
              <a:pathLst>
                <a:path h="313297" w="3513271">
                  <a:moveTo>
                    <a:pt x="9866" y="0"/>
                  </a:moveTo>
                  <a:lnTo>
                    <a:pt x="3503404" y="0"/>
                  </a:lnTo>
                  <a:cubicBezTo>
                    <a:pt x="3506021" y="0"/>
                    <a:pt x="3508531" y="1039"/>
                    <a:pt x="3510381" y="2890"/>
                  </a:cubicBezTo>
                  <a:cubicBezTo>
                    <a:pt x="3512231" y="4740"/>
                    <a:pt x="3513271" y="7250"/>
                    <a:pt x="3513271" y="9866"/>
                  </a:cubicBezTo>
                  <a:lnTo>
                    <a:pt x="3513271" y="303430"/>
                  </a:lnTo>
                  <a:cubicBezTo>
                    <a:pt x="3513271" y="308879"/>
                    <a:pt x="3508854" y="313297"/>
                    <a:pt x="3503404" y="313297"/>
                  </a:cubicBezTo>
                  <a:lnTo>
                    <a:pt x="9866" y="313297"/>
                  </a:lnTo>
                  <a:cubicBezTo>
                    <a:pt x="4417" y="313297"/>
                    <a:pt x="0" y="308879"/>
                    <a:pt x="0" y="303430"/>
                  </a:cubicBezTo>
                  <a:lnTo>
                    <a:pt x="0" y="9866"/>
                  </a:lnTo>
                  <a:cubicBezTo>
                    <a:pt x="0" y="7250"/>
                    <a:pt x="1039" y="4740"/>
                    <a:pt x="2890" y="2890"/>
                  </a:cubicBezTo>
                  <a:cubicBezTo>
                    <a:pt x="4740" y="1039"/>
                    <a:pt x="7250" y="0"/>
                    <a:pt x="98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3513271" cy="3990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46334" y="627574"/>
            <a:ext cx="12071152" cy="64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client computes the gradient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108424" y="1961295"/>
            <a:ext cx="13339450" cy="1189549"/>
            <a:chOff x="0" y="0"/>
            <a:chExt cx="3513271" cy="3132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13271" cy="313297"/>
            </a:xfrm>
            <a:custGeom>
              <a:avLst/>
              <a:gdLst/>
              <a:ahLst/>
              <a:cxnLst/>
              <a:rect r="r" b="b" t="t" l="l"/>
              <a:pathLst>
                <a:path h="313297" w="3513271">
                  <a:moveTo>
                    <a:pt x="9866" y="0"/>
                  </a:moveTo>
                  <a:lnTo>
                    <a:pt x="3503404" y="0"/>
                  </a:lnTo>
                  <a:cubicBezTo>
                    <a:pt x="3506021" y="0"/>
                    <a:pt x="3508531" y="1039"/>
                    <a:pt x="3510381" y="2890"/>
                  </a:cubicBezTo>
                  <a:cubicBezTo>
                    <a:pt x="3512231" y="4740"/>
                    <a:pt x="3513271" y="7250"/>
                    <a:pt x="3513271" y="9866"/>
                  </a:cubicBezTo>
                  <a:lnTo>
                    <a:pt x="3513271" y="303430"/>
                  </a:lnTo>
                  <a:cubicBezTo>
                    <a:pt x="3513271" y="308879"/>
                    <a:pt x="3508854" y="313297"/>
                    <a:pt x="3503404" y="313297"/>
                  </a:cubicBezTo>
                  <a:lnTo>
                    <a:pt x="9866" y="313297"/>
                  </a:lnTo>
                  <a:cubicBezTo>
                    <a:pt x="4417" y="313297"/>
                    <a:pt x="0" y="308879"/>
                    <a:pt x="0" y="303430"/>
                  </a:cubicBezTo>
                  <a:lnTo>
                    <a:pt x="0" y="9866"/>
                  </a:lnTo>
                  <a:cubicBezTo>
                    <a:pt x="0" y="7250"/>
                    <a:pt x="1039" y="4740"/>
                    <a:pt x="2890" y="2890"/>
                  </a:cubicBezTo>
                  <a:cubicBezTo>
                    <a:pt x="4740" y="1039"/>
                    <a:pt x="7250" y="0"/>
                    <a:pt x="98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3513271" cy="3990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418444" y="1925514"/>
            <a:ext cx="12071152" cy="66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Then adds random noise to it (usually Gaussian or Laplace)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108424" y="3445466"/>
            <a:ext cx="13339450" cy="1189549"/>
            <a:chOff x="0" y="0"/>
            <a:chExt cx="3513271" cy="3132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513271" cy="313297"/>
            </a:xfrm>
            <a:custGeom>
              <a:avLst/>
              <a:gdLst/>
              <a:ahLst/>
              <a:cxnLst/>
              <a:rect r="r" b="b" t="t" l="l"/>
              <a:pathLst>
                <a:path h="313297" w="3513271">
                  <a:moveTo>
                    <a:pt x="9866" y="0"/>
                  </a:moveTo>
                  <a:lnTo>
                    <a:pt x="3503404" y="0"/>
                  </a:lnTo>
                  <a:cubicBezTo>
                    <a:pt x="3506021" y="0"/>
                    <a:pt x="3508531" y="1039"/>
                    <a:pt x="3510381" y="2890"/>
                  </a:cubicBezTo>
                  <a:cubicBezTo>
                    <a:pt x="3512231" y="4740"/>
                    <a:pt x="3513271" y="7250"/>
                    <a:pt x="3513271" y="9866"/>
                  </a:cubicBezTo>
                  <a:lnTo>
                    <a:pt x="3513271" y="303430"/>
                  </a:lnTo>
                  <a:cubicBezTo>
                    <a:pt x="3513271" y="308879"/>
                    <a:pt x="3508854" y="313297"/>
                    <a:pt x="3503404" y="313297"/>
                  </a:cubicBezTo>
                  <a:lnTo>
                    <a:pt x="9866" y="313297"/>
                  </a:lnTo>
                  <a:cubicBezTo>
                    <a:pt x="4417" y="313297"/>
                    <a:pt x="0" y="308879"/>
                    <a:pt x="0" y="303430"/>
                  </a:cubicBezTo>
                  <a:lnTo>
                    <a:pt x="0" y="9866"/>
                  </a:lnTo>
                  <a:cubicBezTo>
                    <a:pt x="0" y="7250"/>
                    <a:pt x="1039" y="4740"/>
                    <a:pt x="2890" y="2890"/>
                  </a:cubicBezTo>
                  <a:cubicBezTo>
                    <a:pt x="4740" y="1039"/>
                    <a:pt x="7250" y="0"/>
                    <a:pt x="98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3513271" cy="3990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546334" y="3658288"/>
            <a:ext cx="12071152" cy="66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Sends the noisy gradient to the server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108424" y="5064191"/>
            <a:ext cx="13339450" cy="1140795"/>
            <a:chOff x="0" y="0"/>
            <a:chExt cx="3513271" cy="3004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513271" cy="300456"/>
            </a:xfrm>
            <a:custGeom>
              <a:avLst/>
              <a:gdLst/>
              <a:ahLst/>
              <a:cxnLst/>
              <a:rect r="r" b="b" t="t" l="l"/>
              <a:pathLst>
                <a:path h="300456" w="3513271">
                  <a:moveTo>
                    <a:pt x="9866" y="0"/>
                  </a:moveTo>
                  <a:lnTo>
                    <a:pt x="3503404" y="0"/>
                  </a:lnTo>
                  <a:cubicBezTo>
                    <a:pt x="3506021" y="0"/>
                    <a:pt x="3508531" y="1039"/>
                    <a:pt x="3510381" y="2890"/>
                  </a:cubicBezTo>
                  <a:cubicBezTo>
                    <a:pt x="3512231" y="4740"/>
                    <a:pt x="3513271" y="7250"/>
                    <a:pt x="3513271" y="9866"/>
                  </a:cubicBezTo>
                  <a:lnTo>
                    <a:pt x="3513271" y="290590"/>
                  </a:lnTo>
                  <a:cubicBezTo>
                    <a:pt x="3513271" y="296039"/>
                    <a:pt x="3508854" y="300456"/>
                    <a:pt x="3503404" y="300456"/>
                  </a:cubicBezTo>
                  <a:lnTo>
                    <a:pt x="9866" y="300456"/>
                  </a:lnTo>
                  <a:cubicBezTo>
                    <a:pt x="4417" y="300456"/>
                    <a:pt x="0" y="296039"/>
                    <a:pt x="0" y="290590"/>
                  </a:cubicBezTo>
                  <a:lnTo>
                    <a:pt x="0" y="9866"/>
                  </a:lnTo>
                  <a:cubicBezTo>
                    <a:pt x="0" y="7250"/>
                    <a:pt x="1039" y="4740"/>
                    <a:pt x="2890" y="2890"/>
                  </a:cubicBezTo>
                  <a:cubicBezTo>
                    <a:pt x="4740" y="1039"/>
                    <a:pt x="7250" y="0"/>
                    <a:pt x="98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3513271" cy="386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814482" y="4955857"/>
            <a:ext cx="12071152" cy="66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Sends the noisy gradient to the server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108424" y="6436360"/>
            <a:ext cx="13339450" cy="1140795"/>
            <a:chOff x="0" y="0"/>
            <a:chExt cx="3513271" cy="30045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513271" cy="300456"/>
            </a:xfrm>
            <a:custGeom>
              <a:avLst/>
              <a:gdLst/>
              <a:ahLst/>
              <a:cxnLst/>
              <a:rect r="r" b="b" t="t" l="l"/>
              <a:pathLst>
                <a:path h="300456" w="3513271">
                  <a:moveTo>
                    <a:pt x="9866" y="0"/>
                  </a:moveTo>
                  <a:lnTo>
                    <a:pt x="3503404" y="0"/>
                  </a:lnTo>
                  <a:cubicBezTo>
                    <a:pt x="3506021" y="0"/>
                    <a:pt x="3508531" y="1039"/>
                    <a:pt x="3510381" y="2890"/>
                  </a:cubicBezTo>
                  <a:cubicBezTo>
                    <a:pt x="3512231" y="4740"/>
                    <a:pt x="3513271" y="7250"/>
                    <a:pt x="3513271" y="9866"/>
                  </a:cubicBezTo>
                  <a:lnTo>
                    <a:pt x="3513271" y="290590"/>
                  </a:lnTo>
                  <a:cubicBezTo>
                    <a:pt x="3513271" y="296039"/>
                    <a:pt x="3508854" y="300456"/>
                    <a:pt x="3503404" y="300456"/>
                  </a:cubicBezTo>
                  <a:lnTo>
                    <a:pt x="9866" y="300456"/>
                  </a:lnTo>
                  <a:cubicBezTo>
                    <a:pt x="4417" y="300456"/>
                    <a:pt x="0" y="296039"/>
                    <a:pt x="0" y="290590"/>
                  </a:cubicBezTo>
                  <a:lnTo>
                    <a:pt x="0" y="9866"/>
                  </a:lnTo>
                  <a:cubicBezTo>
                    <a:pt x="0" y="7250"/>
                    <a:pt x="1039" y="4740"/>
                    <a:pt x="2890" y="2890"/>
                  </a:cubicBezTo>
                  <a:cubicBezTo>
                    <a:pt x="4740" y="1039"/>
                    <a:pt x="7250" y="0"/>
                    <a:pt x="98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3513271" cy="386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840126" y="5462587"/>
            <a:ext cx="13339450" cy="588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Sent:∇L(w,x,y)+Noise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22759" y="6633060"/>
            <a:ext cx="13217565" cy="64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 aggregates them from many clients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3108424" y="7724458"/>
            <a:ext cx="13339450" cy="1140795"/>
            <a:chOff x="0" y="0"/>
            <a:chExt cx="3513271" cy="30045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513271" cy="300456"/>
            </a:xfrm>
            <a:custGeom>
              <a:avLst/>
              <a:gdLst/>
              <a:ahLst/>
              <a:cxnLst/>
              <a:rect r="r" b="b" t="t" l="l"/>
              <a:pathLst>
                <a:path h="300456" w="3513271">
                  <a:moveTo>
                    <a:pt x="9866" y="0"/>
                  </a:moveTo>
                  <a:lnTo>
                    <a:pt x="3503404" y="0"/>
                  </a:lnTo>
                  <a:cubicBezTo>
                    <a:pt x="3506021" y="0"/>
                    <a:pt x="3508531" y="1039"/>
                    <a:pt x="3510381" y="2890"/>
                  </a:cubicBezTo>
                  <a:cubicBezTo>
                    <a:pt x="3512231" y="4740"/>
                    <a:pt x="3513271" y="7250"/>
                    <a:pt x="3513271" y="9866"/>
                  </a:cubicBezTo>
                  <a:lnTo>
                    <a:pt x="3513271" y="290590"/>
                  </a:lnTo>
                  <a:cubicBezTo>
                    <a:pt x="3513271" y="296039"/>
                    <a:pt x="3508854" y="300456"/>
                    <a:pt x="3503404" y="300456"/>
                  </a:cubicBezTo>
                  <a:lnTo>
                    <a:pt x="9866" y="300456"/>
                  </a:lnTo>
                  <a:cubicBezTo>
                    <a:pt x="4417" y="300456"/>
                    <a:pt x="0" y="296039"/>
                    <a:pt x="0" y="290590"/>
                  </a:cubicBezTo>
                  <a:lnTo>
                    <a:pt x="0" y="9866"/>
                  </a:lnTo>
                  <a:cubicBezTo>
                    <a:pt x="0" y="7250"/>
                    <a:pt x="1039" y="4740"/>
                    <a:pt x="2890" y="2890"/>
                  </a:cubicBezTo>
                  <a:cubicBezTo>
                    <a:pt x="4740" y="1039"/>
                    <a:pt x="7250" y="0"/>
                    <a:pt x="98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3513271" cy="386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595966" y="7847506"/>
            <a:ext cx="11716107" cy="64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Due to law of large numbers, much of the noise cancels out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3108424" y="9093853"/>
            <a:ext cx="13339450" cy="1140795"/>
            <a:chOff x="0" y="0"/>
            <a:chExt cx="3513271" cy="30045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513271" cy="300456"/>
            </a:xfrm>
            <a:custGeom>
              <a:avLst/>
              <a:gdLst/>
              <a:ahLst/>
              <a:cxnLst/>
              <a:rect r="r" b="b" t="t" l="l"/>
              <a:pathLst>
                <a:path h="300456" w="3513271">
                  <a:moveTo>
                    <a:pt x="9866" y="0"/>
                  </a:moveTo>
                  <a:lnTo>
                    <a:pt x="3503404" y="0"/>
                  </a:lnTo>
                  <a:cubicBezTo>
                    <a:pt x="3506021" y="0"/>
                    <a:pt x="3508531" y="1039"/>
                    <a:pt x="3510381" y="2890"/>
                  </a:cubicBezTo>
                  <a:cubicBezTo>
                    <a:pt x="3512231" y="4740"/>
                    <a:pt x="3513271" y="7250"/>
                    <a:pt x="3513271" y="9866"/>
                  </a:cubicBezTo>
                  <a:lnTo>
                    <a:pt x="3513271" y="290590"/>
                  </a:lnTo>
                  <a:cubicBezTo>
                    <a:pt x="3513271" y="296039"/>
                    <a:pt x="3508854" y="300456"/>
                    <a:pt x="3503404" y="300456"/>
                  </a:cubicBezTo>
                  <a:lnTo>
                    <a:pt x="9866" y="300456"/>
                  </a:lnTo>
                  <a:cubicBezTo>
                    <a:pt x="4417" y="300456"/>
                    <a:pt x="0" y="296039"/>
                    <a:pt x="0" y="290590"/>
                  </a:cubicBezTo>
                  <a:lnTo>
                    <a:pt x="0" y="9866"/>
                  </a:lnTo>
                  <a:cubicBezTo>
                    <a:pt x="0" y="7250"/>
                    <a:pt x="1039" y="4740"/>
                    <a:pt x="2890" y="2890"/>
                  </a:cubicBezTo>
                  <a:cubicBezTo>
                    <a:pt x="4740" y="1039"/>
                    <a:pt x="7250" y="0"/>
                    <a:pt x="98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3513271" cy="386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3773488" y="8731903"/>
            <a:ext cx="11145322" cy="1211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</a:p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So the global model still learns, but individual privacy is protected</a:t>
            </a:r>
          </a:p>
        </p:txBody>
      </p:sp>
      <p:sp>
        <p:nvSpPr>
          <p:cNvPr name="AutoShape 31" id="31"/>
          <p:cNvSpPr/>
          <p:nvPr/>
        </p:nvSpPr>
        <p:spPr>
          <a:xfrm flipV="true">
            <a:off x="9026081" y="1479745"/>
            <a:ext cx="0" cy="48155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H="true" flipV="true">
            <a:off x="9007031" y="2963916"/>
            <a:ext cx="0" cy="48155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flipH="true" flipV="true">
            <a:off x="8987981" y="4607656"/>
            <a:ext cx="0" cy="48155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flipH="true" flipV="true">
            <a:off x="9045131" y="6027103"/>
            <a:ext cx="0" cy="48155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flipH="true" flipV="true">
            <a:off x="9026081" y="7373206"/>
            <a:ext cx="0" cy="48155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flipH="true" flipV="true">
            <a:off x="9064181" y="8776749"/>
            <a:ext cx="0" cy="48155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60834" y="1637758"/>
            <a:ext cx="8849265" cy="6869445"/>
          </a:xfrm>
          <a:custGeom>
            <a:avLst/>
            <a:gdLst/>
            <a:ahLst/>
            <a:cxnLst/>
            <a:rect r="r" b="b" t="t" l="l"/>
            <a:pathLst>
              <a:path h="6869445" w="8849265">
                <a:moveTo>
                  <a:pt x="0" y="0"/>
                </a:moveTo>
                <a:lnTo>
                  <a:pt x="8849264" y="0"/>
                </a:lnTo>
                <a:lnTo>
                  <a:pt x="8849264" y="6869445"/>
                </a:lnTo>
                <a:lnTo>
                  <a:pt x="0" y="6869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78" t="0" r="-307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7508" y="1488802"/>
            <a:ext cx="7635211" cy="2447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1" indent="-367026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Homomorphic Encryption (HE) enables computations to be carried out directly on encrypted data, without the need to decrypt it first.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5017" y="4280733"/>
            <a:ext cx="7865817" cy="4547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Security: Data remains encrypted at all times.</a:t>
            </a:r>
          </a:p>
          <a:p>
            <a:pPr algn="l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Accuracy: Computation results are correct and unchanged.</a:t>
            </a:r>
          </a:p>
          <a:p>
            <a:pPr algn="l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Privacy: Prevents data leaks during processing.</a:t>
            </a:r>
          </a:p>
          <a:p>
            <a:pPr algn="l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Use Cases: Medical data analysis, secure cloud AI, privacy-preserving ML.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95017" y="243771"/>
            <a:ext cx="10790673" cy="1378381"/>
            <a:chOff x="0" y="0"/>
            <a:chExt cx="2841988" cy="3630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41988" cy="363030"/>
            </a:xfrm>
            <a:custGeom>
              <a:avLst/>
              <a:gdLst/>
              <a:ahLst/>
              <a:cxnLst/>
              <a:rect r="r" b="b" t="t" l="l"/>
              <a:pathLst>
                <a:path h="363030" w="2841988">
                  <a:moveTo>
                    <a:pt x="36591" y="0"/>
                  </a:moveTo>
                  <a:lnTo>
                    <a:pt x="2805397" y="0"/>
                  </a:lnTo>
                  <a:cubicBezTo>
                    <a:pt x="2815102" y="0"/>
                    <a:pt x="2824409" y="3855"/>
                    <a:pt x="2831271" y="10717"/>
                  </a:cubicBezTo>
                  <a:cubicBezTo>
                    <a:pt x="2838133" y="17579"/>
                    <a:pt x="2841988" y="26886"/>
                    <a:pt x="2841988" y="36591"/>
                  </a:cubicBezTo>
                  <a:lnTo>
                    <a:pt x="2841988" y="326440"/>
                  </a:lnTo>
                  <a:cubicBezTo>
                    <a:pt x="2841988" y="336144"/>
                    <a:pt x="2838133" y="345451"/>
                    <a:pt x="2831271" y="352313"/>
                  </a:cubicBezTo>
                  <a:cubicBezTo>
                    <a:pt x="2824409" y="359175"/>
                    <a:pt x="2815102" y="363030"/>
                    <a:pt x="2805397" y="363030"/>
                  </a:cubicBezTo>
                  <a:lnTo>
                    <a:pt x="36591" y="363030"/>
                  </a:lnTo>
                  <a:cubicBezTo>
                    <a:pt x="26886" y="363030"/>
                    <a:pt x="17579" y="359175"/>
                    <a:pt x="10717" y="352313"/>
                  </a:cubicBezTo>
                  <a:cubicBezTo>
                    <a:pt x="3855" y="345451"/>
                    <a:pt x="0" y="336144"/>
                    <a:pt x="0" y="326440"/>
                  </a:cubicBezTo>
                  <a:lnTo>
                    <a:pt x="0" y="36591"/>
                  </a:lnTo>
                  <a:cubicBezTo>
                    <a:pt x="0" y="26886"/>
                    <a:pt x="3855" y="17579"/>
                    <a:pt x="10717" y="10717"/>
                  </a:cubicBezTo>
                  <a:cubicBezTo>
                    <a:pt x="17579" y="3855"/>
                    <a:pt x="26886" y="0"/>
                    <a:pt x="3659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71450"/>
              <a:ext cx="2841988" cy="534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1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0" y="286384"/>
            <a:ext cx="10790673" cy="1093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b="true" sz="56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Homomorphic Encryption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3805473" y="9358067"/>
            <a:ext cx="23732613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FedML-HE: An Efficient Homomorphic-Encryption-Based Privacy-Preserving Federated Learning System-Weizhao Jin et al.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0548" y="566811"/>
            <a:ext cx="10790673" cy="1378381"/>
            <a:chOff x="0" y="0"/>
            <a:chExt cx="2841988" cy="3630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1988" cy="363030"/>
            </a:xfrm>
            <a:custGeom>
              <a:avLst/>
              <a:gdLst/>
              <a:ahLst/>
              <a:cxnLst/>
              <a:rect r="r" b="b" t="t" l="l"/>
              <a:pathLst>
                <a:path h="363030" w="2841988">
                  <a:moveTo>
                    <a:pt x="36591" y="0"/>
                  </a:moveTo>
                  <a:lnTo>
                    <a:pt x="2805397" y="0"/>
                  </a:lnTo>
                  <a:cubicBezTo>
                    <a:pt x="2815102" y="0"/>
                    <a:pt x="2824409" y="3855"/>
                    <a:pt x="2831271" y="10717"/>
                  </a:cubicBezTo>
                  <a:cubicBezTo>
                    <a:pt x="2838133" y="17579"/>
                    <a:pt x="2841988" y="26886"/>
                    <a:pt x="2841988" y="36591"/>
                  </a:cubicBezTo>
                  <a:lnTo>
                    <a:pt x="2841988" y="326440"/>
                  </a:lnTo>
                  <a:cubicBezTo>
                    <a:pt x="2841988" y="336144"/>
                    <a:pt x="2838133" y="345451"/>
                    <a:pt x="2831271" y="352313"/>
                  </a:cubicBezTo>
                  <a:cubicBezTo>
                    <a:pt x="2824409" y="359175"/>
                    <a:pt x="2815102" y="363030"/>
                    <a:pt x="2805397" y="363030"/>
                  </a:cubicBezTo>
                  <a:lnTo>
                    <a:pt x="36591" y="363030"/>
                  </a:lnTo>
                  <a:cubicBezTo>
                    <a:pt x="26886" y="363030"/>
                    <a:pt x="17579" y="359175"/>
                    <a:pt x="10717" y="352313"/>
                  </a:cubicBezTo>
                  <a:cubicBezTo>
                    <a:pt x="3855" y="345451"/>
                    <a:pt x="0" y="336144"/>
                    <a:pt x="0" y="326440"/>
                  </a:cubicBezTo>
                  <a:lnTo>
                    <a:pt x="0" y="36591"/>
                  </a:lnTo>
                  <a:cubicBezTo>
                    <a:pt x="0" y="26886"/>
                    <a:pt x="3855" y="17579"/>
                    <a:pt x="10717" y="10717"/>
                  </a:cubicBezTo>
                  <a:cubicBezTo>
                    <a:pt x="17579" y="3855"/>
                    <a:pt x="26886" y="0"/>
                    <a:pt x="3659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71450"/>
              <a:ext cx="2841988" cy="534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1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99082" y="2718628"/>
            <a:ext cx="8388918" cy="4871658"/>
          </a:xfrm>
          <a:custGeom>
            <a:avLst/>
            <a:gdLst/>
            <a:ahLst/>
            <a:cxnLst/>
            <a:rect r="r" b="b" t="t" l="l"/>
            <a:pathLst>
              <a:path h="4871658" w="8388918">
                <a:moveTo>
                  <a:pt x="0" y="0"/>
                </a:moveTo>
                <a:lnTo>
                  <a:pt x="8388918" y="0"/>
                </a:lnTo>
                <a:lnTo>
                  <a:pt x="8388918" y="4871658"/>
                </a:lnTo>
                <a:lnTo>
                  <a:pt x="0" y="4871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0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0640" y="559405"/>
            <a:ext cx="7046081" cy="115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Split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2164067"/>
            <a:ext cx="10146051" cy="5963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0" indent="-399410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1C2120"/>
                </a:solidFill>
                <a:latin typeface="Calibri (MS)"/>
                <a:ea typeface="Calibri (MS)"/>
                <a:cs typeface="Calibri (MS)"/>
                <a:sym typeface="Calibri (MS)"/>
              </a:rPr>
              <a:t>Model is split between client and server — the client trains the initial layers, and the server trains the rest.</a:t>
            </a:r>
          </a:p>
          <a:p>
            <a:pPr algn="l" marL="798820" indent="-399410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1C2120"/>
                </a:solidFill>
                <a:latin typeface="Calibri (MS)"/>
                <a:ea typeface="Calibri (MS)"/>
                <a:cs typeface="Calibri (MS)"/>
                <a:sym typeface="Calibri (MS)"/>
              </a:rPr>
              <a:t>Only activations (not raw data) are sent from client to server, preserving data privacy.</a:t>
            </a:r>
          </a:p>
          <a:p>
            <a:pPr algn="l" marL="798820" indent="-399410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1C2120"/>
                </a:solidFill>
                <a:latin typeface="Calibri (MS)"/>
                <a:ea typeface="Calibri (MS)"/>
                <a:cs typeface="Calibri (MS)"/>
                <a:sym typeface="Calibri (MS)"/>
              </a:rPr>
              <a:t>Ideal for low-resource devices like mobile phones and hospitals with privacy constraints.</a:t>
            </a:r>
          </a:p>
          <a:p>
            <a:pPr algn="l" marL="798820" indent="-399410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1C2120"/>
                </a:solidFill>
                <a:latin typeface="Calibri (MS)"/>
                <a:ea typeface="Calibri (MS)"/>
                <a:cs typeface="Calibri (MS)"/>
                <a:sym typeface="Calibri (MS)"/>
              </a:rPr>
              <a:t>Supports collaborative training without sharing sensitive data like images or health records</a:t>
            </a:r>
            <a:r>
              <a:rPr lang="en-US" sz="3699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5881" y="1516961"/>
            <a:ext cx="12320468" cy="7741339"/>
          </a:xfrm>
          <a:custGeom>
            <a:avLst/>
            <a:gdLst/>
            <a:ahLst/>
            <a:cxnLst/>
            <a:rect r="r" b="b" t="t" l="l"/>
            <a:pathLst>
              <a:path h="7741339" w="12320468">
                <a:moveTo>
                  <a:pt x="0" y="0"/>
                </a:moveTo>
                <a:lnTo>
                  <a:pt x="12320468" y="0"/>
                </a:lnTo>
                <a:lnTo>
                  <a:pt x="12320468" y="7741339"/>
                </a:lnTo>
                <a:lnTo>
                  <a:pt x="0" y="774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-5851" t="0" r="-585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24209" y="3106708"/>
            <a:ext cx="12092140" cy="2280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9"/>
              </a:lnSpc>
              <a:spcBef>
                <a:spcPct val="0"/>
              </a:spcBef>
            </a:pPr>
            <a:r>
              <a:rPr lang="en-US" b="true" sz="61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FEDERATED LEARNING FRAME WORK IN PYTHON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7938" y="474448"/>
            <a:ext cx="7431655" cy="3352689"/>
          </a:xfrm>
          <a:custGeom>
            <a:avLst/>
            <a:gdLst/>
            <a:ahLst/>
            <a:cxnLst/>
            <a:rect r="r" b="b" t="t" l="l"/>
            <a:pathLst>
              <a:path h="3352689" w="7431655">
                <a:moveTo>
                  <a:pt x="0" y="0"/>
                </a:moveTo>
                <a:lnTo>
                  <a:pt x="7431656" y="0"/>
                </a:lnTo>
                <a:lnTo>
                  <a:pt x="7431656" y="3352689"/>
                </a:lnTo>
                <a:lnTo>
                  <a:pt x="0" y="3352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697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98353" y="4185759"/>
            <a:ext cx="10921841" cy="261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4" indent="-313052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Use: Privacy-preserving machine learning</a:t>
            </a:r>
          </a:p>
          <a:p>
            <a:pPr algn="l" marL="626104" indent="-313052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Features: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Supports federated learning, differential privacy, and secure computation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Works with PyTorch and TensorFlow</a:t>
            </a:r>
          </a:p>
          <a:p>
            <a:pPr algn="l" marL="626104" indent="-313052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From: OpenMined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43741" y="6932050"/>
            <a:ext cx="13059370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GitHub: </a:t>
            </a:r>
            <a:r>
              <a:rPr lang="en-US" sz="2499" u="sng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  <a:hlinkClick r:id="rId3" tooltip="http://github.com/OpenMined/PySyft"/>
              </a:rPr>
              <a:t>github.com/OpenMined/PySyft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9432" y="1028700"/>
            <a:ext cx="3474726" cy="1819888"/>
          </a:xfrm>
          <a:custGeom>
            <a:avLst/>
            <a:gdLst/>
            <a:ahLst/>
            <a:cxnLst/>
            <a:rect r="r" b="b" t="t" l="l"/>
            <a:pathLst>
              <a:path h="1819888" w="3474726">
                <a:moveTo>
                  <a:pt x="0" y="0"/>
                </a:moveTo>
                <a:lnTo>
                  <a:pt x="3474726" y="0"/>
                </a:lnTo>
                <a:lnTo>
                  <a:pt x="3474726" y="1819888"/>
                </a:lnTo>
                <a:lnTo>
                  <a:pt x="0" y="1819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92485" y="3644121"/>
            <a:ext cx="11022695" cy="3423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Use: Scalable, production-ready federated learning</a:t>
            </a:r>
          </a:p>
          <a:p>
            <a:pPr algn="l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Features: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Easy to set up FL with custom models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Supports PyTorch, TensorFlow, and JAX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Great for simulation and real-world deployment</a:t>
            </a:r>
          </a:p>
          <a:p>
            <a:pPr algn="l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sz="3199" u="sng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  <a:hlinkClick r:id="rId3" tooltip="https://github.com/adap/flower"/>
              </a:rPr>
              <a:t>GitHub: github.com/adap/flower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57292"/>
            <a:ext cx="10716227" cy="10601584"/>
            <a:chOff x="0" y="0"/>
            <a:chExt cx="2822381" cy="27921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22381" cy="2792187"/>
            </a:xfrm>
            <a:custGeom>
              <a:avLst/>
              <a:gdLst/>
              <a:ahLst/>
              <a:cxnLst/>
              <a:rect r="r" b="b" t="t" l="l"/>
              <a:pathLst>
                <a:path h="2792187" w="2822381">
                  <a:moveTo>
                    <a:pt x="0" y="0"/>
                  </a:moveTo>
                  <a:lnTo>
                    <a:pt x="2822381" y="0"/>
                  </a:lnTo>
                  <a:lnTo>
                    <a:pt x="2822381" y="2792187"/>
                  </a:lnTo>
                  <a:lnTo>
                    <a:pt x="0" y="2792187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56000"/>
                  </a:srgbClr>
                </a:gs>
                <a:gs pos="100000">
                  <a:srgbClr val="FFFFFF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33350"/>
              <a:ext cx="2822381" cy="2925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7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01027" y="1685658"/>
            <a:ext cx="5704931" cy="5680554"/>
          </a:xfrm>
          <a:custGeom>
            <a:avLst/>
            <a:gdLst/>
            <a:ahLst/>
            <a:cxnLst/>
            <a:rect r="r" b="b" t="t" l="l"/>
            <a:pathLst>
              <a:path h="5680554" w="5704931">
                <a:moveTo>
                  <a:pt x="0" y="0"/>
                </a:moveTo>
                <a:lnTo>
                  <a:pt x="5704931" y="0"/>
                </a:lnTo>
                <a:lnTo>
                  <a:pt x="5704931" y="5680554"/>
                </a:lnTo>
                <a:lnTo>
                  <a:pt x="0" y="5680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81" t="0" r="0" b="-171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9640" y="178795"/>
            <a:ext cx="7577884" cy="93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9"/>
              </a:lnSpc>
              <a:spcBef>
                <a:spcPct val="0"/>
              </a:spcBef>
            </a:pPr>
            <a:r>
              <a:rPr lang="en-US" b="true" sz="48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</a:t>
            </a:r>
            <a:r>
              <a:rPr lang="en-US" b="true" sz="48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an data live at edge?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5017" y="1340247"/>
            <a:ext cx="9233893" cy="295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On-device inference means running a machine learning model's prediction (inference) directly on a local device—like a smartphone, IoT sensor, drone, or embedded system—without sending data to the cloud.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5017" y="4161552"/>
            <a:ext cx="5814034" cy="295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on device inference offers:</a:t>
            </a:r>
          </a:p>
          <a:p>
            <a:pPr algn="l" marL="712462" indent="-356231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Improved latency</a:t>
            </a:r>
          </a:p>
          <a:p>
            <a:pPr algn="l" marL="712462" indent="-356231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works offline</a:t>
            </a:r>
          </a:p>
          <a:p>
            <a:pPr algn="l" marL="712462" indent="-356231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better battery life</a:t>
            </a:r>
          </a:p>
          <a:p>
            <a:pPr algn="l" marL="712462" indent="-356231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privacy advantage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5017" y="7018654"/>
            <a:ext cx="7402894" cy="353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Edge models are: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Not generalizable to other users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Limited in data → poor learning</a:t>
            </a:r>
          </a:p>
          <a:p>
            <a:pPr algn="l"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Incapable of coordination, so no shared intelligence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9365" y="342602"/>
            <a:ext cx="7923923" cy="2664419"/>
          </a:xfrm>
          <a:custGeom>
            <a:avLst/>
            <a:gdLst/>
            <a:ahLst/>
            <a:cxnLst/>
            <a:rect r="r" b="b" t="t" l="l"/>
            <a:pathLst>
              <a:path h="2664419" w="7923923">
                <a:moveTo>
                  <a:pt x="0" y="0"/>
                </a:moveTo>
                <a:lnTo>
                  <a:pt x="7923923" y="0"/>
                </a:lnTo>
                <a:lnTo>
                  <a:pt x="7923923" y="2664419"/>
                </a:lnTo>
                <a:lnTo>
                  <a:pt x="0" y="2664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08735" y="2864146"/>
            <a:ext cx="13404649" cy="5306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</a:p>
          <a:p>
            <a:pPr algn="l" marL="798820" indent="-399410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Use: Federated learning with TensorFlow</a:t>
            </a:r>
          </a:p>
          <a:p>
            <a:pPr algn="l" marL="798820" indent="-399410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Features:</a:t>
            </a: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  Built on top of TensorFlow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  </a:t>
            </a:r>
            <a:r>
              <a:rPr lang="en-US" sz="36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Designed for simulating FL on distributed data Integrates with DP-SGD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From: Google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🌐 GitHub: </a:t>
            </a:r>
            <a:r>
              <a:rPr lang="en-US" sz="3699" u="sng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  <a:hlinkClick r:id="rId3" tooltip="https://github.com/google-parfait/tensorflow-federated"/>
              </a:rPr>
              <a:t>https://github.com/google-parfait/tensorflow-federated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30514" y="3682000"/>
            <a:ext cx="13125701" cy="3723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Use: Research and production FL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Features: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Cross-device and cross-silo FL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Supports IoT, edge devices, and cloud simulation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Built-in algorithms like FedAvg, FedProx, FedNova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   </a:t>
            </a:r>
            <a:r>
              <a:rPr lang="en-US" sz="3299" u="sng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  <a:hlinkClick r:id="rId2" tooltip="http://github.com/FedML-AI/FedML"/>
              </a:rPr>
              <a:t>GitHub: github.com/FedML-AI/FedML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68440" y="211188"/>
            <a:ext cx="6517078" cy="3258539"/>
          </a:xfrm>
          <a:custGeom>
            <a:avLst/>
            <a:gdLst/>
            <a:ahLst/>
            <a:cxnLst/>
            <a:rect r="r" b="b" t="t" l="l"/>
            <a:pathLst>
              <a:path h="3258539" w="6517078">
                <a:moveTo>
                  <a:pt x="0" y="0"/>
                </a:moveTo>
                <a:lnTo>
                  <a:pt x="6517078" y="0"/>
                </a:lnTo>
                <a:lnTo>
                  <a:pt x="6517078" y="3258539"/>
                </a:lnTo>
                <a:lnTo>
                  <a:pt x="0" y="32585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3924712" y="1028700"/>
          <a:ext cx="7543800" cy="4610100"/>
        </p:xfrm>
        <a:graphic>
          <a:graphicData uri="http://schemas.openxmlformats.org/presentationml/2006/ole">
            <p:oleObj imgW="9042400" imgH="61087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7135" y="395120"/>
            <a:ext cx="10790673" cy="1702966"/>
            <a:chOff x="0" y="0"/>
            <a:chExt cx="2841988" cy="448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1988" cy="448518"/>
            </a:xfrm>
            <a:custGeom>
              <a:avLst/>
              <a:gdLst/>
              <a:ahLst/>
              <a:cxnLst/>
              <a:rect r="r" b="b" t="t" l="l"/>
              <a:pathLst>
                <a:path h="448518" w="2841988">
                  <a:moveTo>
                    <a:pt x="36591" y="0"/>
                  </a:moveTo>
                  <a:lnTo>
                    <a:pt x="2805397" y="0"/>
                  </a:lnTo>
                  <a:cubicBezTo>
                    <a:pt x="2815102" y="0"/>
                    <a:pt x="2824409" y="3855"/>
                    <a:pt x="2831271" y="10717"/>
                  </a:cubicBezTo>
                  <a:cubicBezTo>
                    <a:pt x="2838133" y="17579"/>
                    <a:pt x="2841988" y="26886"/>
                    <a:pt x="2841988" y="36591"/>
                  </a:cubicBezTo>
                  <a:lnTo>
                    <a:pt x="2841988" y="411927"/>
                  </a:lnTo>
                  <a:cubicBezTo>
                    <a:pt x="2841988" y="432135"/>
                    <a:pt x="2825606" y="448518"/>
                    <a:pt x="2805397" y="448518"/>
                  </a:cubicBezTo>
                  <a:lnTo>
                    <a:pt x="36591" y="448518"/>
                  </a:lnTo>
                  <a:cubicBezTo>
                    <a:pt x="26886" y="448518"/>
                    <a:pt x="17579" y="444663"/>
                    <a:pt x="10717" y="437801"/>
                  </a:cubicBezTo>
                  <a:cubicBezTo>
                    <a:pt x="3855" y="430938"/>
                    <a:pt x="0" y="421631"/>
                    <a:pt x="0" y="411927"/>
                  </a:cubicBezTo>
                  <a:lnTo>
                    <a:pt x="0" y="36591"/>
                  </a:lnTo>
                  <a:cubicBezTo>
                    <a:pt x="0" y="26886"/>
                    <a:pt x="3855" y="17579"/>
                    <a:pt x="10717" y="10717"/>
                  </a:cubicBezTo>
                  <a:cubicBezTo>
                    <a:pt x="17579" y="3855"/>
                    <a:pt x="26886" y="0"/>
                    <a:pt x="3659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71450"/>
              <a:ext cx="2841988" cy="619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19"/>
                </a:lnSpc>
              </a:pPr>
            </a:p>
            <a:p>
              <a:pPr algn="ctr">
                <a:lnSpc>
                  <a:spcPts val="601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26495" y="768680"/>
            <a:ext cx="10790673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MATHEMATICS IN FEDERATED LEARNING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2263196"/>
            <a:ext cx="18288000" cy="1211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2" indent="-356231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Federated Learning aims to optimize a global model using data distributed across multiple clients, without moving raw data to a central server.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885630"/>
            <a:ext cx="5647556" cy="588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1.</a:t>
            </a:r>
            <a:r>
              <a:rPr lang="en-US" sz="3099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Define Global Loss Function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92471" y="4330765"/>
            <a:ext cx="5976588" cy="706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F(w) = ∑ₖ (nₖ / n) * Fₖ(w)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83327" y="5436937"/>
            <a:ext cx="9952434" cy="3140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F(w) → Global objective function (to be minimized)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Fₖ(w) → Local objective (loss) on client k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nₖ → Number of data samples on client k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 → Total data samples across all clients (n = ∑ₖ nₖ)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 → Model parameters (weights)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7359" y="1258231"/>
            <a:ext cx="6287361" cy="706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2</a:t>
            </a:r>
            <a:r>
              <a:rPr lang="en-US" sz="3699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. Local Loss Function (Client k)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846716" y="2291594"/>
            <a:ext cx="6156007" cy="66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Fₖ(w) = (1 / nₖ) * ∑ᵢ ℓ(f_w(xᵢᵏ), yᵢᵏ)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81040" y="3193929"/>
            <a:ext cx="10314266" cy="2110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1999" indent="-420999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ℓ(...) → Loss function (e.g., cross-entropy, MSE)</a:t>
            </a:r>
          </a:p>
          <a:p>
            <a:pPr algn="l" marL="841999" indent="-420999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f_w(...) → Model prediction using weights w</a:t>
            </a:r>
          </a:p>
          <a:p>
            <a:pPr algn="l" marL="841999" indent="-420999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xᵢᵏ, yᵢᵏ → Data point and label on client 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103945"/>
            <a:ext cx="4356140" cy="588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3. Local Training Step (SGD)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46716" y="6796412"/>
            <a:ext cx="4816025" cy="66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wₖ = wₜ - η * ∇Fₖ(wₜ)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99805" y="7326638"/>
            <a:ext cx="8471416" cy="2520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wₜ → Global model weights at round t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wₖ → Locally updated weights on client k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η → Learning rate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∇Fₖ(wₜ) → Gradient of local loss at client k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2669379" y="253047"/>
            <a:ext cx="11813379" cy="1398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4. Server Aggregation (FedAvg)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140781" y="2382473"/>
            <a:ext cx="16147219" cy="3759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wₜ₊₁ → Updated global model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wₖ → local model weights from client k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nₖ / n →nk​: The number of data samples on client k.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             n= The total number of data samples across all participating clients in the current round.</a:t>
            </a:r>
          </a:p>
          <a:p>
            <a:pPr algn="l">
              <a:lnSpc>
                <a:spcPts val="489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-394436" y="1217930"/>
            <a:ext cx="9249013" cy="73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b="true" sz="3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wₜ₊₁ = ∑ₖ (nₖ / n) * wₖ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3282" y="5597353"/>
            <a:ext cx="6647974" cy="706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 Differential Privacy (Noisy Update)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40781" y="6407297"/>
            <a:ext cx="3657124" cy="73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b="true" sz="3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ĝₖ = gₖ + 𝒩(0, σ²I)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00048" y="7270263"/>
            <a:ext cx="10391895" cy="2520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gₖ → Gradient or model update from client k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ĝₖ → Noisy version of gₖ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𝒩(0, σ²I) → Gaussian noise with standard deviation σ</a:t>
            </a:r>
          </a:p>
          <a:p>
            <a:pPr algn="l"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Used to preserve privacy by adding randomness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068228" y="-107318"/>
            <a:ext cx="16764791" cy="1136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9"/>
              </a:lnSpc>
              <a:spcBef>
                <a:spcPct val="0"/>
              </a:spcBef>
            </a:pPr>
            <a:r>
              <a:rPr lang="en-US" b="true" sz="58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Machine Learning On Decentralized Data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211229" y="1242881"/>
            <a:ext cx="8830684" cy="1779062"/>
            <a:chOff x="0" y="0"/>
            <a:chExt cx="2325777" cy="4685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25777" cy="468560"/>
            </a:xfrm>
            <a:custGeom>
              <a:avLst/>
              <a:gdLst/>
              <a:ahLst/>
              <a:cxnLst/>
              <a:rect r="r" b="b" t="t" l="l"/>
              <a:pathLst>
                <a:path h="468560" w="2325777">
                  <a:moveTo>
                    <a:pt x="0" y="0"/>
                  </a:moveTo>
                  <a:lnTo>
                    <a:pt x="2325777" y="0"/>
                  </a:lnTo>
                  <a:lnTo>
                    <a:pt x="2325777" y="468560"/>
                  </a:lnTo>
                  <a:lnTo>
                    <a:pt x="0" y="468560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23825"/>
              <a:ext cx="2325777" cy="5923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Global Model + Hyperparameters (Server)</a:t>
              </a:r>
            </a:p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↓ Broadcast</a:t>
              </a:r>
            </a:p>
            <a:p>
              <a:pPr algn="ctr">
                <a:lnSpc>
                  <a:spcPts val="43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231966" y="8097056"/>
            <a:ext cx="6789211" cy="1616163"/>
            <a:chOff x="0" y="0"/>
            <a:chExt cx="1788105" cy="4256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8105" cy="425656"/>
            </a:xfrm>
            <a:custGeom>
              <a:avLst/>
              <a:gdLst/>
              <a:ahLst/>
              <a:cxnLst/>
              <a:rect r="r" b="b" t="t" l="l"/>
              <a:pathLst>
                <a:path h="425656" w="1788105">
                  <a:moveTo>
                    <a:pt x="0" y="0"/>
                  </a:moveTo>
                  <a:lnTo>
                    <a:pt x="1788105" y="0"/>
                  </a:lnTo>
                  <a:lnTo>
                    <a:pt x="1788105" y="425656"/>
                  </a:lnTo>
                  <a:lnTo>
                    <a:pt x="0" y="425656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23825"/>
              <a:ext cx="1788105" cy="549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</a:p>
            <a:p>
              <a:pPr algn="ctr">
                <a:lnSpc>
                  <a:spcPts val="43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289926" y="8103449"/>
            <a:ext cx="5648850" cy="1559605"/>
            <a:chOff x="0" y="0"/>
            <a:chExt cx="1487763" cy="4107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87763" cy="410760"/>
            </a:xfrm>
            <a:custGeom>
              <a:avLst/>
              <a:gdLst/>
              <a:ahLst/>
              <a:cxnLst/>
              <a:rect r="r" b="b" t="t" l="l"/>
              <a:pathLst>
                <a:path h="410760" w="1487763">
                  <a:moveTo>
                    <a:pt x="0" y="0"/>
                  </a:moveTo>
                  <a:lnTo>
                    <a:pt x="1487763" y="0"/>
                  </a:lnTo>
                  <a:lnTo>
                    <a:pt x="1487763" y="410760"/>
                  </a:lnTo>
                  <a:lnTo>
                    <a:pt x="0" y="410760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23825"/>
              <a:ext cx="1487763" cy="534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</a:p>
            <a:p>
              <a:pPr algn="ctr">
                <a:lnSpc>
                  <a:spcPts val="433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907352" y="3052605"/>
            <a:ext cx="6789211" cy="1616163"/>
            <a:chOff x="0" y="0"/>
            <a:chExt cx="1788105" cy="42565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88105" cy="425656"/>
            </a:xfrm>
            <a:custGeom>
              <a:avLst/>
              <a:gdLst/>
              <a:ahLst/>
              <a:cxnLst/>
              <a:rect r="r" b="b" t="t" l="l"/>
              <a:pathLst>
                <a:path h="425656" w="1788105">
                  <a:moveTo>
                    <a:pt x="0" y="0"/>
                  </a:moveTo>
                  <a:lnTo>
                    <a:pt x="1788105" y="0"/>
                  </a:lnTo>
                  <a:lnTo>
                    <a:pt x="1788105" y="425656"/>
                  </a:lnTo>
                  <a:lnTo>
                    <a:pt x="0" y="425656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33350"/>
              <a:ext cx="1788105" cy="559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Device 2 Local Training</a:t>
              </a:r>
            </a:p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Private Data / Proxy Data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3052605"/>
            <a:ext cx="6789211" cy="1857652"/>
            <a:chOff x="0" y="0"/>
            <a:chExt cx="1788105" cy="48925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88105" cy="489258"/>
            </a:xfrm>
            <a:custGeom>
              <a:avLst/>
              <a:gdLst/>
              <a:ahLst/>
              <a:cxnLst/>
              <a:rect r="r" b="b" t="t" l="l"/>
              <a:pathLst>
                <a:path h="489258" w="1788105">
                  <a:moveTo>
                    <a:pt x="0" y="0"/>
                  </a:moveTo>
                  <a:lnTo>
                    <a:pt x="1788105" y="0"/>
                  </a:lnTo>
                  <a:lnTo>
                    <a:pt x="1788105" y="489258"/>
                  </a:lnTo>
                  <a:lnTo>
                    <a:pt x="0" y="489258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33350"/>
              <a:ext cx="1788105" cy="622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Device 1 Local Training </a:t>
              </a:r>
            </a:p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Private Data / Proxy Data</a:t>
              </a:r>
            </a:p>
            <a:p>
              <a:pPr algn="ctr">
                <a:lnSpc>
                  <a:spcPts val="433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231966" y="4787619"/>
            <a:ext cx="6789211" cy="1501231"/>
            <a:chOff x="0" y="0"/>
            <a:chExt cx="1788105" cy="39538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88105" cy="395386"/>
            </a:xfrm>
            <a:custGeom>
              <a:avLst/>
              <a:gdLst/>
              <a:ahLst/>
              <a:cxnLst/>
              <a:rect r="r" b="b" t="t" l="l"/>
              <a:pathLst>
                <a:path h="395386" w="1788105">
                  <a:moveTo>
                    <a:pt x="0" y="0"/>
                  </a:moveTo>
                  <a:lnTo>
                    <a:pt x="1788105" y="0"/>
                  </a:lnTo>
                  <a:lnTo>
                    <a:pt x="1788105" y="395386"/>
                  </a:lnTo>
                  <a:lnTo>
                    <a:pt x="0" y="395386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42875"/>
              <a:ext cx="1788105" cy="538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7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231966" y="6442337"/>
            <a:ext cx="6789211" cy="1501231"/>
            <a:chOff x="0" y="0"/>
            <a:chExt cx="1788105" cy="39538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88105" cy="395386"/>
            </a:xfrm>
            <a:custGeom>
              <a:avLst/>
              <a:gdLst/>
              <a:ahLst/>
              <a:cxnLst/>
              <a:rect r="r" b="b" t="t" l="l"/>
              <a:pathLst>
                <a:path h="395386" w="1788105">
                  <a:moveTo>
                    <a:pt x="0" y="0"/>
                  </a:moveTo>
                  <a:lnTo>
                    <a:pt x="1788105" y="0"/>
                  </a:lnTo>
                  <a:lnTo>
                    <a:pt x="1788105" y="395386"/>
                  </a:lnTo>
                  <a:lnTo>
                    <a:pt x="0" y="395386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23825"/>
              <a:ext cx="1788105" cy="519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5231966" y="5119769"/>
            <a:ext cx="6789211" cy="64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Secure Aggregation of Updates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231966" y="6973739"/>
            <a:ext cx="6789211" cy="722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Global Model Update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231966" y="8219041"/>
            <a:ext cx="6789211" cy="706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Model Validation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101653" y="8240927"/>
            <a:ext cx="6186347" cy="136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Repeat Training Rounds or Deploy</a:t>
            </a:r>
          </a:p>
        </p:txBody>
      </p:sp>
      <p:sp>
        <p:nvSpPr>
          <p:cNvPr name="AutoShape 28" id="28"/>
          <p:cNvSpPr/>
          <p:nvPr/>
        </p:nvSpPr>
        <p:spPr>
          <a:xfrm>
            <a:off x="9632307" y="3021943"/>
            <a:ext cx="2669651" cy="3066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9" id="29"/>
          <p:cNvSpPr/>
          <p:nvPr/>
        </p:nvSpPr>
        <p:spPr>
          <a:xfrm flipV="true">
            <a:off x="7817911" y="4668767"/>
            <a:ext cx="2204829" cy="11885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6050280" y="4539969"/>
            <a:ext cx="1831501" cy="2476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V="true">
            <a:off x="8626571" y="7943569"/>
            <a:ext cx="0" cy="15348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H="true" flipV="true">
            <a:off x="8907352" y="6288850"/>
            <a:ext cx="0" cy="15348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flipV="true">
            <a:off x="3108960" y="3021943"/>
            <a:ext cx="3744358" cy="3066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11917618" y="9194755"/>
            <a:ext cx="37230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77389" y="392607"/>
            <a:ext cx="10807719" cy="9501786"/>
          </a:xfrm>
          <a:custGeom>
            <a:avLst/>
            <a:gdLst/>
            <a:ahLst/>
            <a:cxnLst/>
            <a:rect r="r" b="b" t="t" l="l"/>
            <a:pathLst>
              <a:path h="9501786" w="10807719">
                <a:moveTo>
                  <a:pt x="0" y="0"/>
                </a:moveTo>
                <a:lnTo>
                  <a:pt x="10807719" y="0"/>
                </a:lnTo>
                <a:lnTo>
                  <a:pt x="10807719" y="9501786"/>
                </a:lnTo>
                <a:lnTo>
                  <a:pt x="0" y="9501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24004" y="3033528"/>
            <a:ext cx="12514489" cy="2513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19"/>
              </a:lnSpc>
              <a:spcBef>
                <a:spcPct val="0"/>
              </a:spcBef>
            </a:pPr>
            <a:r>
              <a:rPr lang="en-US" b="true" sz="67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FEDERATED LEARNING APPLICATION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44597" y="1223717"/>
            <a:ext cx="10603827" cy="8564303"/>
          </a:xfrm>
          <a:custGeom>
            <a:avLst/>
            <a:gdLst/>
            <a:ahLst/>
            <a:cxnLst/>
            <a:rect r="r" b="b" t="t" l="l"/>
            <a:pathLst>
              <a:path h="8564303" w="10603827">
                <a:moveTo>
                  <a:pt x="0" y="0"/>
                </a:moveTo>
                <a:lnTo>
                  <a:pt x="10603827" y="0"/>
                </a:lnTo>
                <a:lnTo>
                  <a:pt x="10603827" y="8564302"/>
                </a:lnTo>
                <a:lnTo>
                  <a:pt x="0" y="8564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8" r="0" b="-248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69656" y="2481984"/>
            <a:ext cx="13148687" cy="6163447"/>
          </a:xfrm>
          <a:custGeom>
            <a:avLst/>
            <a:gdLst/>
            <a:ahLst/>
            <a:cxnLst/>
            <a:rect r="r" b="b" t="t" l="l"/>
            <a:pathLst>
              <a:path h="6163447" w="13148687">
                <a:moveTo>
                  <a:pt x="0" y="0"/>
                </a:moveTo>
                <a:lnTo>
                  <a:pt x="13148688" y="0"/>
                </a:lnTo>
                <a:lnTo>
                  <a:pt x="13148688" y="6163447"/>
                </a:lnTo>
                <a:lnTo>
                  <a:pt x="0" y="6163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9535" y="547520"/>
            <a:ext cx="10790673" cy="1622152"/>
            <a:chOff x="0" y="0"/>
            <a:chExt cx="2841988" cy="4272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41988" cy="427233"/>
            </a:xfrm>
            <a:custGeom>
              <a:avLst/>
              <a:gdLst/>
              <a:ahLst/>
              <a:cxnLst/>
              <a:rect r="r" b="b" t="t" l="l"/>
              <a:pathLst>
                <a:path h="427233" w="2841988">
                  <a:moveTo>
                    <a:pt x="36591" y="0"/>
                  </a:moveTo>
                  <a:lnTo>
                    <a:pt x="2805397" y="0"/>
                  </a:lnTo>
                  <a:cubicBezTo>
                    <a:pt x="2815102" y="0"/>
                    <a:pt x="2824409" y="3855"/>
                    <a:pt x="2831271" y="10717"/>
                  </a:cubicBezTo>
                  <a:cubicBezTo>
                    <a:pt x="2838133" y="17579"/>
                    <a:pt x="2841988" y="26886"/>
                    <a:pt x="2841988" y="36591"/>
                  </a:cubicBezTo>
                  <a:lnTo>
                    <a:pt x="2841988" y="390643"/>
                  </a:lnTo>
                  <a:cubicBezTo>
                    <a:pt x="2841988" y="400347"/>
                    <a:pt x="2838133" y="409654"/>
                    <a:pt x="2831271" y="416516"/>
                  </a:cubicBezTo>
                  <a:cubicBezTo>
                    <a:pt x="2824409" y="423378"/>
                    <a:pt x="2815102" y="427233"/>
                    <a:pt x="2805397" y="427233"/>
                  </a:cubicBezTo>
                  <a:lnTo>
                    <a:pt x="36591" y="427233"/>
                  </a:lnTo>
                  <a:cubicBezTo>
                    <a:pt x="26886" y="427233"/>
                    <a:pt x="17579" y="423378"/>
                    <a:pt x="10717" y="416516"/>
                  </a:cubicBezTo>
                  <a:cubicBezTo>
                    <a:pt x="3855" y="409654"/>
                    <a:pt x="0" y="400347"/>
                    <a:pt x="0" y="390643"/>
                  </a:cubicBezTo>
                  <a:lnTo>
                    <a:pt x="0" y="36591"/>
                  </a:lnTo>
                  <a:cubicBezTo>
                    <a:pt x="0" y="26886"/>
                    <a:pt x="3855" y="17579"/>
                    <a:pt x="10717" y="10717"/>
                  </a:cubicBezTo>
                  <a:cubicBezTo>
                    <a:pt x="17579" y="3855"/>
                    <a:pt x="26886" y="0"/>
                    <a:pt x="3659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71450"/>
              <a:ext cx="2841988" cy="598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1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97427" y="743597"/>
            <a:ext cx="6953012" cy="1010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Federated Learning In IoT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32356" y="1616740"/>
            <a:ext cx="10455644" cy="2796417"/>
            <a:chOff x="0" y="0"/>
            <a:chExt cx="3500113" cy="936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00113" cy="936124"/>
            </a:xfrm>
            <a:custGeom>
              <a:avLst/>
              <a:gdLst/>
              <a:ahLst/>
              <a:cxnLst/>
              <a:rect r="r" b="b" t="t" l="l"/>
              <a:pathLst>
                <a:path h="936124" w="3500113">
                  <a:moveTo>
                    <a:pt x="37023" y="0"/>
                  </a:moveTo>
                  <a:lnTo>
                    <a:pt x="3463090" y="0"/>
                  </a:lnTo>
                  <a:cubicBezTo>
                    <a:pt x="3472909" y="0"/>
                    <a:pt x="3482326" y="3901"/>
                    <a:pt x="3489269" y="10844"/>
                  </a:cubicBezTo>
                  <a:cubicBezTo>
                    <a:pt x="3496212" y="17787"/>
                    <a:pt x="3500113" y="27204"/>
                    <a:pt x="3500113" y="37023"/>
                  </a:cubicBezTo>
                  <a:lnTo>
                    <a:pt x="3500113" y="899101"/>
                  </a:lnTo>
                  <a:cubicBezTo>
                    <a:pt x="3500113" y="919548"/>
                    <a:pt x="3483537" y="936124"/>
                    <a:pt x="3463090" y="936124"/>
                  </a:cubicBezTo>
                  <a:lnTo>
                    <a:pt x="37023" y="936124"/>
                  </a:lnTo>
                  <a:cubicBezTo>
                    <a:pt x="27204" y="936124"/>
                    <a:pt x="17787" y="932223"/>
                    <a:pt x="10844" y="925280"/>
                  </a:cubicBezTo>
                  <a:cubicBezTo>
                    <a:pt x="3901" y="918337"/>
                    <a:pt x="0" y="908920"/>
                    <a:pt x="0" y="899101"/>
                  </a:cubicBezTo>
                  <a:lnTo>
                    <a:pt x="0" y="37023"/>
                  </a:lnTo>
                  <a:cubicBezTo>
                    <a:pt x="0" y="27204"/>
                    <a:pt x="3901" y="17787"/>
                    <a:pt x="10844" y="10844"/>
                  </a:cubicBezTo>
                  <a:cubicBezTo>
                    <a:pt x="17787" y="3901"/>
                    <a:pt x="27204" y="0"/>
                    <a:pt x="3702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85725"/>
              <a:ext cx="3500113" cy="850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32356" y="7661127"/>
            <a:ext cx="10455644" cy="2396633"/>
            <a:chOff x="0" y="0"/>
            <a:chExt cx="3500113" cy="8022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00113" cy="802293"/>
            </a:xfrm>
            <a:custGeom>
              <a:avLst/>
              <a:gdLst/>
              <a:ahLst/>
              <a:cxnLst/>
              <a:rect r="r" b="b" t="t" l="l"/>
              <a:pathLst>
                <a:path h="802293" w="3500113">
                  <a:moveTo>
                    <a:pt x="37023" y="0"/>
                  </a:moveTo>
                  <a:lnTo>
                    <a:pt x="3463090" y="0"/>
                  </a:lnTo>
                  <a:cubicBezTo>
                    <a:pt x="3472909" y="0"/>
                    <a:pt x="3482326" y="3901"/>
                    <a:pt x="3489269" y="10844"/>
                  </a:cubicBezTo>
                  <a:cubicBezTo>
                    <a:pt x="3496212" y="17787"/>
                    <a:pt x="3500113" y="27204"/>
                    <a:pt x="3500113" y="37023"/>
                  </a:cubicBezTo>
                  <a:lnTo>
                    <a:pt x="3500113" y="765270"/>
                  </a:lnTo>
                  <a:cubicBezTo>
                    <a:pt x="3500113" y="785717"/>
                    <a:pt x="3483537" y="802293"/>
                    <a:pt x="3463090" y="802293"/>
                  </a:cubicBezTo>
                  <a:lnTo>
                    <a:pt x="37023" y="802293"/>
                  </a:lnTo>
                  <a:cubicBezTo>
                    <a:pt x="27204" y="802293"/>
                    <a:pt x="17787" y="798392"/>
                    <a:pt x="10844" y="791449"/>
                  </a:cubicBezTo>
                  <a:cubicBezTo>
                    <a:pt x="3901" y="784506"/>
                    <a:pt x="0" y="775089"/>
                    <a:pt x="0" y="765270"/>
                  </a:cubicBezTo>
                  <a:lnTo>
                    <a:pt x="0" y="37023"/>
                  </a:lnTo>
                  <a:cubicBezTo>
                    <a:pt x="0" y="27204"/>
                    <a:pt x="3901" y="17787"/>
                    <a:pt x="10844" y="10844"/>
                  </a:cubicBezTo>
                  <a:cubicBezTo>
                    <a:pt x="17787" y="3901"/>
                    <a:pt x="27204" y="0"/>
                    <a:pt x="3702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85725"/>
              <a:ext cx="3500113" cy="716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832356" y="4746533"/>
            <a:ext cx="10496686" cy="2790769"/>
            <a:chOff x="0" y="0"/>
            <a:chExt cx="3513852" cy="9342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13852" cy="934233"/>
            </a:xfrm>
            <a:custGeom>
              <a:avLst/>
              <a:gdLst/>
              <a:ahLst/>
              <a:cxnLst/>
              <a:rect r="r" b="b" t="t" l="l"/>
              <a:pathLst>
                <a:path h="934233" w="3513852">
                  <a:moveTo>
                    <a:pt x="36878" y="0"/>
                  </a:moveTo>
                  <a:lnTo>
                    <a:pt x="3476974" y="0"/>
                  </a:lnTo>
                  <a:cubicBezTo>
                    <a:pt x="3486755" y="0"/>
                    <a:pt x="3496135" y="3885"/>
                    <a:pt x="3503051" y="10801"/>
                  </a:cubicBezTo>
                  <a:cubicBezTo>
                    <a:pt x="3509967" y="17717"/>
                    <a:pt x="3513852" y="27097"/>
                    <a:pt x="3513852" y="36878"/>
                  </a:cubicBezTo>
                  <a:lnTo>
                    <a:pt x="3513852" y="897355"/>
                  </a:lnTo>
                  <a:cubicBezTo>
                    <a:pt x="3513852" y="907136"/>
                    <a:pt x="3509967" y="916516"/>
                    <a:pt x="3503051" y="923432"/>
                  </a:cubicBezTo>
                  <a:cubicBezTo>
                    <a:pt x="3496135" y="930347"/>
                    <a:pt x="3486755" y="934233"/>
                    <a:pt x="3476974" y="934233"/>
                  </a:cubicBezTo>
                  <a:lnTo>
                    <a:pt x="36878" y="934233"/>
                  </a:lnTo>
                  <a:cubicBezTo>
                    <a:pt x="27097" y="934233"/>
                    <a:pt x="17717" y="930347"/>
                    <a:pt x="10801" y="923432"/>
                  </a:cubicBezTo>
                  <a:cubicBezTo>
                    <a:pt x="3885" y="916516"/>
                    <a:pt x="0" y="907136"/>
                    <a:pt x="0" y="897355"/>
                  </a:cubicBezTo>
                  <a:lnTo>
                    <a:pt x="0" y="36878"/>
                  </a:lnTo>
                  <a:cubicBezTo>
                    <a:pt x="0" y="27097"/>
                    <a:pt x="3885" y="17717"/>
                    <a:pt x="10801" y="10801"/>
                  </a:cubicBezTo>
                  <a:cubicBezTo>
                    <a:pt x="17717" y="3885"/>
                    <a:pt x="27097" y="0"/>
                    <a:pt x="3687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5725"/>
              <a:ext cx="3513852" cy="848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10338290" y="2464272"/>
            <a:ext cx="0" cy="73879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0546029" y="6098605"/>
            <a:ext cx="0" cy="87553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7982797" y="2134175"/>
            <a:ext cx="1949897" cy="1949897"/>
          </a:xfrm>
          <a:custGeom>
            <a:avLst/>
            <a:gdLst/>
            <a:ahLst/>
            <a:cxnLst/>
            <a:rect r="r" b="b" t="t" l="l"/>
            <a:pathLst>
              <a:path h="1949897" w="1949897">
                <a:moveTo>
                  <a:pt x="0" y="0"/>
                </a:moveTo>
                <a:lnTo>
                  <a:pt x="1949897" y="0"/>
                </a:lnTo>
                <a:lnTo>
                  <a:pt x="1949897" y="1949897"/>
                </a:lnTo>
                <a:lnTo>
                  <a:pt x="0" y="1949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982797" y="5143500"/>
            <a:ext cx="2325604" cy="2213066"/>
          </a:xfrm>
          <a:custGeom>
            <a:avLst/>
            <a:gdLst/>
            <a:ahLst/>
            <a:cxnLst/>
            <a:rect r="r" b="b" t="t" l="l"/>
            <a:pathLst>
              <a:path h="2213066" w="2325604">
                <a:moveTo>
                  <a:pt x="0" y="0"/>
                </a:moveTo>
                <a:lnTo>
                  <a:pt x="2325603" y="0"/>
                </a:lnTo>
                <a:lnTo>
                  <a:pt x="2325603" y="2213066"/>
                </a:lnTo>
                <a:lnTo>
                  <a:pt x="0" y="2213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595" r="-5771" b="-6554"/>
            </a:stretch>
          </a:blipFill>
        </p:spPr>
      </p:sp>
      <p:sp>
        <p:nvSpPr>
          <p:cNvPr name="AutoShape 15" id="15"/>
          <p:cNvSpPr/>
          <p:nvPr/>
        </p:nvSpPr>
        <p:spPr>
          <a:xfrm flipH="true">
            <a:off x="10568934" y="8496902"/>
            <a:ext cx="0" cy="9315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8084707" y="7747597"/>
            <a:ext cx="2223693" cy="2223693"/>
          </a:xfrm>
          <a:custGeom>
            <a:avLst/>
            <a:gdLst/>
            <a:ahLst/>
            <a:cxnLst/>
            <a:rect r="r" b="b" t="t" l="l"/>
            <a:pathLst>
              <a:path h="2223693" w="2223693">
                <a:moveTo>
                  <a:pt x="0" y="0"/>
                </a:moveTo>
                <a:lnTo>
                  <a:pt x="2223693" y="0"/>
                </a:lnTo>
                <a:lnTo>
                  <a:pt x="2223693" y="2223693"/>
                </a:lnTo>
                <a:lnTo>
                  <a:pt x="0" y="22236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1873" y="1318145"/>
            <a:ext cx="7629033" cy="8653145"/>
          </a:xfrm>
          <a:custGeom>
            <a:avLst/>
            <a:gdLst/>
            <a:ahLst/>
            <a:cxnLst/>
            <a:rect r="r" b="b" t="t" l="l"/>
            <a:pathLst>
              <a:path h="8653145" w="7629033">
                <a:moveTo>
                  <a:pt x="0" y="0"/>
                </a:moveTo>
                <a:lnTo>
                  <a:pt x="7629033" y="0"/>
                </a:lnTo>
                <a:lnTo>
                  <a:pt x="7629033" y="8653145"/>
                </a:lnTo>
                <a:lnTo>
                  <a:pt x="0" y="86531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024" t="0" r="-58507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06959" y="2029400"/>
            <a:ext cx="8122083" cy="1941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No raw data sharing: Only model updates (like gradients or weights) are shared, not the actual data.</a:t>
            </a:r>
          </a:p>
          <a:p>
            <a:pPr algn="l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Data stays on device: Helps comply with privacy laws like GDPR and HIPAA.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57940" y="1428054"/>
            <a:ext cx="10735866" cy="706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Privacy Preservation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845973" y="4594133"/>
            <a:ext cx="4428411" cy="69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Decentralized Learning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57340" y="5491042"/>
            <a:ext cx="7544888" cy="186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Learning happens locally on each client/device.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No need for a centralized dataset — very useful when data is distributed across devices (e.g., phones, hospitals, vehicles).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46509" y="7567641"/>
            <a:ext cx="5120878" cy="706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Personalized &amp; Scalable AI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568934" y="8392127"/>
            <a:ext cx="8368979" cy="1410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Models can adapt locally to each user/device.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Enables scalability across millions of devices with heterogeneous (diverse) data.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31873" y="21196"/>
            <a:ext cx="9742458" cy="1087400"/>
            <a:chOff x="0" y="0"/>
            <a:chExt cx="2565915" cy="28639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565915" cy="286393"/>
            </a:xfrm>
            <a:custGeom>
              <a:avLst/>
              <a:gdLst/>
              <a:ahLst/>
              <a:cxnLst/>
              <a:rect r="r" b="b" t="t" l="l"/>
              <a:pathLst>
                <a:path h="286393" w="2565915">
                  <a:moveTo>
                    <a:pt x="40528" y="0"/>
                  </a:moveTo>
                  <a:lnTo>
                    <a:pt x="2525387" y="0"/>
                  </a:lnTo>
                  <a:cubicBezTo>
                    <a:pt x="2547770" y="0"/>
                    <a:pt x="2565915" y="18145"/>
                    <a:pt x="2565915" y="40528"/>
                  </a:cubicBezTo>
                  <a:lnTo>
                    <a:pt x="2565915" y="245866"/>
                  </a:lnTo>
                  <a:cubicBezTo>
                    <a:pt x="2565915" y="268248"/>
                    <a:pt x="2547770" y="286393"/>
                    <a:pt x="2525387" y="286393"/>
                  </a:cubicBezTo>
                  <a:lnTo>
                    <a:pt x="40528" y="286393"/>
                  </a:lnTo>
                  <a:cubicBezTo>
                    <a:pt x="18145" y="286393"/>
                    <a:pt x="0" y="268248"/>
                    <a:pt x="0" y="245866"/>
                  </a:cubicBezTo>
                  <a:lnTo>
                    <a:pt x="0" y="40528"/>
                  </a:lnTo>
                  <a:cubicBezTo>
                    <a:pt x="0" y="18145"/>
                    <a:pt x="18145" y="0"/>
                    <a:pt x="4052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76200"/>
              <a:ext cx="2565915" cy="3625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31873" y="-172424"/>
            <a:ext cx="9193745" cy="1185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67"/>
              </a:lnSpc>
              <a:spcBef>
                <a:spcPct val="0"/>
              </a:spcBef>
            </a:pPr>
            <a:r>
              <a:rPr lang="en-US" b="true" sz="6191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Federated Learning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53530" y="2222069"/>
            <a:ext cx="15544800" cy="428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How FL Works in IoT</a:t>
            </a:r>
          </a:p>
          <a:p>
            <a:pPr algn="l" marL="863588" indent="-431794" lvl="1">
              <a:lnSpc>
                <a:spcPts val="5599"/>
              </a:lnSpc>
              <a:buAutoNum type="arabicPeriod" startAt="1"/>
            </a:pPr>
            <a:r>
              <a:rPr lang="en-US" sz="3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Each IoT device trains a local model on its own data.</a:t>
            </a:r>
          </a:p>
          <a:p>
            <a:pPr algn="l" marL="863588" indent="-431794" lvl="1">
              <a:lnSpc>
                <a:spcPts val="5599"/>
              </a:lnSpc>
              <a:buAutoNum type="arabicPeriod" startAt="1"/>
            </a:pPr>
            <a:r>
              <a:rPr lang="en-US" sz="3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It sends only the encrypted updates (not raw data) to the cloud/server.</a:t>
            </a:r>
          </a:p>
          <a:p>
            <a:pPr algn="l" marL="863588" indent="-431794" lvl="1">
              <a:lnSpc>
                <a:spcPts val="5599"/>
              </a:lnSpc>
              <a:buAutoNum type="arabicPeriod" startAt="1"/>
            </a:pPr>
            <a:r>
              <a:rPr lang="en-US" sz="3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The server aggregates updates from many devices into a global model.</a:t>
            </a:r>
          </a:p>
          <a:p>
            <a:pPr algn="l" marL="863588" indent="-431794" lvl="1">
              <a:lnSpc>
                <a:spcPts val="5599"/>
              </a:lnSpc>
              <a:buAutoNum type="arabicPeriod" startAt="1"/>
            </a:pPr>
            <a:r>
              <a:rPr lang="en-US" sz="3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improved model is sent back to all devices.</a:t>
            </a:r>
          </a:p>
          <a:p>
            <a:pPr algn="l" marL="863588" indent="-431794" lvl="1">
              <a:lnSpc>
                <a:spcPts val="5599"/>
              </a:lnSpc>
              <a:buAutoNum type="arabicPeriod" startAt="1"/>
            </a:pPr>
            <a:r>
              <a:rPr lang="en-US" sz="3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process repeats to improve the model iteratively.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481422"/>
            <a:ext cx="18288000" cy="987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9"/>
              </a:lnSpc>
              <a:spcBef>
                <a:spcPct val="0"/>
              </a:spcBef>
            </a:pPr>
            <a:r>
              <a:rPr lang="en-US" sz="2749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1.</a:t>
            </a:r>
            <a:r>
              <a:rPr lang="en-US" b="true" sz="274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FL as an Alternative to IoT Data Sharing</a:t>
            </a:r>
          </a:p>
          <a:p>
            <a:pPr algn="l" marL="552099" indent="-276050" lvl="1">
              <a:lnSpc>
                <a:spcPts val="2889"/>
              </a:lnSpc>
              <a:buFont typeface="Arial"/>
              <a:buChar char="•"/>
            </a:pPr>
            <a:r>
              <a:rPr lang="en-US" sz="25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</a:t>
            </a:r>
            <a:r>
              <a:rPr lang="en-US" b="true" sz="2557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Problem</a:t>
            </a:r>
            <a:r>
              <a:rPr lang="en-US" sz="25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Traditional IoT systems rely on centralized servers, which require uploading raw user/device data — raising           privacy and bandwidth concerns.</a:t>
            </a:r>
          </a:p>
          <a:p>
            <a:pPr algn="l" marL="552099" indent="-276050" lvl="1">
              <a:lnSpc>
                <a:spcPts val="3580"/>
              </a:lnSpc>
              <a:buFont typeface="Arial"/>
              <a:buChar char="•"/>
            </a:pPr>
            <a:r>
              <a:rPr lang="en-US" sz="25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</a:t>
            </a:r>
            <a:r>
              <a:rPr lang="en-US" b="true" sz="2557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FL Role</a:t>
            </a:r>
            <a:r>
              <a:rPr lang="en-US" sz="25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Enables on-device training of AI models without sending raw data to the cloud.</a:t>
            </a:r>
          </a:p>
          <a:p>
            <a:pPr algn="l" marL="552099" indent="-276050" lvl="1">
              <a:lnSpc>
                <a:spcPts val="3580"/>
              </a:lnSpc>
              <a:buFont typeface="Arial"/>
              <a:buChar char="•"/>
            </a:pPr>
            <a:r>
              <a:rPr lang="en-US" sz="25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</a:t>
            </a:r>
            <a:r>
              <a:rPr lang="en-US" b="true" sz="2557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Benefit</a:t>
            </a:r>
            <a:r>
              <a:rPr lang="en-US" sz="25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Preserves data privacy, reduces communication overhead, and enables regulatory compliance (e.g., GDPR).</a:t>
            </a:r>
          </a:p>
          <a:p>
            <a:pPr algn="l">
              <a:lnSpc>
                <a:spcPts val="3849"/>
              </a:lnSpc>
              <a:spcBef>
                <a:spcPct val="0"/>
              </a:spcBef>
            </a:pPr>
            <a:r>
              <a:rPr lang="en-US" sz="274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2</a:t>
            </a:r>
            <a:r>
              <a:rPr lang="en-US" sz="2749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. </a:t>
            </a:r>
            <a:r>
              <a:rPr lang="en-US" b="true" sz="274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FL for Optimization of IoT Data Offloading and Caching</a:t>
            </a:r>
          </a:p>
          <a:p>
            <a:pPr algn="l" marL="552099" indent="-276050" lvl="1">
              <a:lnSpc>
                <a:spcPts val="3580"/>
              </a:lnSpc>
              <a:buFont typeface="Arial"/>
              <a:buChar char="•"/>
            </a:pPr>
            <a:r>
              <a:rPr lang="en-US" sz="25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</a:t>
            </a:r>
            <a:r>
              <a:rPr lang="en-US" b="true" sz="2557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Problem</a:t>
            </a:r>
            <a:r>
              <a:rPr lang="en-US" sz="25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Network congestion and delay due to massive IoT data traffic and dynamic content demands.   </a:t>
            </a:r>
          </a:p>
          <a:p>
            <a:pPr algn="l" marL="552099" indent="-276050" lvl="1">
              <a:lnSpc>
                <a:spcPts val="3580"/>
              </a:lnSpc>
              <a:buFont typeface="Arial"/>
              <a:buChar char="•"/>
            </a:pPr>
            <a:r>
              <a:rPr lang="en-US" sz="25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</a:t>
            </a:r>
            <a:r>
              <a:rPr lang="en-US" b="true" sz="2557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FL Role</a:t>
            </a:r>
            <a:r>
              <a:rPr lang="en-US" sz="25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Trains models to predict user content needs and offloading decisions collaboratively at the edge.</a:t>
            </a:r>
          </a:p>
          <a:p>
            <a:pPr algn="l" marL="552099" indent="-276050" lvl="1">
              <a:lnSpc>
                <a:spcPts val="3580"/>
              </a:lnSpc>
              <a:buFont typeface="Arial"/>
              <a:buChar char="•"/>
            </a:pPr>
            <a:r>
              <a:rPr lang="en-US" sz="25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</a:t>
            </a:r>
            <a:r>
              <a:rPr lang="en-US" b="true" sz="2557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Benefit</a:t>
            </a:r>
            <a:r>
              <a:rPr lang="en-US" sz="25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Enhances cache efficiency, reduces latency, and improves QoS (Quality of Service).</a:t>
            </a:r>
          </a:p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3.</a:t>
            </a:r>
            <a:r>
              <a:rPr lang="en-US" b="true" sz="2753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FL for IoT Attack Detection</a:t>
            </a:r>
          </a:p>
          <a:p>
            <a:pPr algn="l" marL="552099" indent="-276050" lvl="1">
              <a:lnSpc>
                <a:spcPts val="3580"/>
              </a:lnSpc>
              <a:buFont typeface="Arial"/>
              <a:buChar char="•"/>
            </a:pPr>
            <a:r>
              <a:rPr lang="en-US" sz="25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</a:t>
            </a:r>
            <a:r>
              <a:rPr lang="en-US" b="true" sz="2557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Problem</a:t>
            </a:r>
            <a:r>
              <a:rPr lang="en-US" sz="25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Centralized models are vulnerable to network attacks (e.g., DDoS, malware) and are slow to adapt to local threats.</a:t>
            </a:r>
          </a:p>
          <a:p>
            <a:pPr algn="l" marL="552099" indent="-276050" lvl="1">
              <a:lnSpc>
                <a:spcPts val="3580"/>
              </a:lnSpc>
              <a:buFont typeface="Arial"/>
              <a:buChar char="•"/>
            </a:pPr>
            <a:r>
              <a:rPr lang="en-US" sz="25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</a:t>
            </a:r>
            <a:r>
              <a:rPr lang="en-US" b="true" sz="2557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FL Role: </a:t>
            </a:r>
            <a:r>
              <a:rPr lang="en-US" sz="25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Devices locally train models on network behavior to detect anomalies and share updates.</a:t>
            </a:r>
          </a:p>
          <a:p>
            <a:pPr algn="l" marL="552099" indent="-276050" lvl="1">
              <a:lnSpc>
                <a:spcPts val="3580"/>
              </a:lnSpc>
              <a:buFont typeface="Arial"/>
              <a:buChar char="•"/>
            </a:pPr>
            <a:r>
              <a:rPr lang="en-US" sz="25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</a:t>
            </a:r>
            <a:r>
              <a:rPr lang="en-US" b="true" sz="2557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  Benefit:</a:t>
            </a:r>
            <a:r>
              <a:rPr lang="en-US" sz="25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Enables real-time, distributed intrusion detection with improved privacy and response time.</a:t>
            </a:r>
          </a:p>
          <a:p>
            <a:pPr algn="l">
              <a:lnSpc>
                <a:spcPts val="3849"/>
              </a:lnSpc>
              <a:spcBef>
                <a:spcPct val="0"/>
              </a:spcBef>
            </a:pPr>
            <a:r>
              <a:rPr lang="en-US" sz="274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4.</a:t>
            </a:r>
            <a:r>
              <a:rPr lang="en-US" b="true" sz="274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b="true" sz="274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FL for IoT Localization</a:t>
            </a:r>
          </a:p>
          <a:p>
            <a:pPr algn="l" marL="552099" indent="-276050" lvl="1">
              <a:lnSpc>
                <a:spcPts val="3580"/>
              </a:lnSpc>
              <a:buFont typeface="Arial"/>
              <a:buChar char="•"/>
            </a:pPr>
            <a:r>
              <a:rPr lang="en-US" sz="25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</a:t>
            </a:r>
            <a:r>
              <a:rPr lang="en-US" b="true" sz="2557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Problem</a:t>
            </a:r>
            <a:r>
              <a:rPr lang="en-US" sz="25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Indoor and outdoor localization systems face challenges due to signal noise and privacy concerns.</a:t>
            </a:r>
          </a:p>
          <a:p>
            <a:pPr algn="l" marL="552099" indent="-276050" lvl="1">
              <a:lnSpc>
                <a:spcPts val="3580"/>
              </a:lnSpc>
              <a:buFont typeface="Arial"/>
              <a:buChar char="•"/>
            </a:pPr>
            <a:r>
              <a:rPr lang="en-US" sz="25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</a:t>
            </a:r>
            <a:r>
              <a:rPr lang="en-US" b="true" sz="2557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FL Role</a:t>
            </a:r>
            <a:r>
              <a:rPr lang="en-US" sz="25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Devices learn location models locally based on Wi-Fi, Bluetooth, or sensor signals.</a:t>
            </a:r>
          </a:p>
          <a:p>
            <a:pPr algn="l" marL="552099" indent="-276050" lvl="1">
              <a:lnSpc>
                <a:spcPts val="3580"/>
              </a:lnSpc>
              <a:buFont typeface="Arial"/>
              <a:buChar char="•"/>
            </a:pPr>
            <a:r>
              <a:rPr lang="en-US" sz="25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</a:t>
            </a:r>
            <a:r>
              <a:rPr lang="en-US" b="true" sz="2557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Benefit</a:t>
            </a:r>
            <a:r>
              <a:rPr lang="en-US" sz="25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Achieves accurate localization without centralized raw signal sharing, preserving location privacy.</a:t>
            </a:r>
            <a:r>
              <a:rPr lang="en-US" b="true" sz="2557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</a:p>
          <a:p>
            <a:pPr algn="l">
              <a:lnSpc>
                <a:spcPts val="3580"/>
              </a:lnSpc>
              <a:spcBef>
                <a:spcPct val="0"/>
              </a:spcBef>
            </a:pPr>
            <a:r>
              <a:rPr lang="en-US" b="true" sz="2557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5</a:t>
            </a:r>
            <a:r>
              <a:rPr lang="en-US" b="true" sz="2557">
                <a:solidFill>
                  <a:srgbClr val="FF313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.</a:t>
            </a:r>
            <a:r>
              <a:rPr lang="en-US" b="true" sz="2557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Mobile Crowdsensing</a:t>
            </a:r>
          </a:p>
          <a:p>
            <a:pPr algn="l" marL="552099" indent="-276050" lvl="1">
              <a:lnSpc>
                <a:spcPts val="3580"/>
              </a:lnSpc>
              <a:buFont typeface="Arial"/>
              <a:buChar char="•"/>
            </a:pPr>
            <a:r>
              <a:rPr lang="en-US" sz="25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</a:t>
            </a:r>
            <a:r>
              <a:rPr lang="en-US" b="true" sz="2557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Problem</a:t>
            </a:r>
            <a:r>
              <a:rPr lang="en-US" sz="25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In crowdsensing, multiple users contribute sensory data (e.g., pollution, traffic) — but sharing raw data can expose personal info.</a:t>
            </a:r>
          </a:p>
          <a:p>
            <a:pPr algn="l" marL="552099" indent="-276050" lvl="1">
              <a:lnSpc>
                <a:spcPts val="3580"/>
              </a:lnSpc>
              <a:buFont typeface="Arial"/>
              <a:buChar char="•"/>
            </a:pPr>
            <a:r>
              <a:rPr lang="en-US" sz="25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</a:t>
            </a:r>
            <a:r>
              <a:rPr lang="en-US" b="true" sz="2557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FL Role</a:t>
            </a:r>
            <a:r>
              <a:rPr lang="en-US" sz="25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Users train local models and share model updates instead of raw sensor data.</a:t>
            </a:r>
          </a:p>
          <a:p>
            <a:pPr algn="l" marL="552099" indent="-276050" lvl="1">
              <a:lnSpc>
                <a:spcPts val="3580"/>
              </a:lnSpc>
              <a:buFont typeface="Arial"/>
              <a:buChar char="•"/>
            </a:pPr>
            <a:r>
              <a:rPr lang="en-US" sz="25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</a:t>
            </a:r>
            <a:r>
              <a:rPr lang="en-US" b="true" sz="2557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Benefit</a:t>
            </a:r>
            <a:r>
              <a:rPr lang="en-US" sz="25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Enables privacy-aware sensing and efficient aggregation, supporting real-time environmental monitoring.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10790673" cy="595722"/>
            <a:chOff x="0" y="0"/>
            <a:chExt cx="2841988" cy="1568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41988" cy="156898"/>
            </a:xfrm>
            <a:custGeom>
              <a:avLst/>
              <a:gdLst/>
              <a:ahLst/>
              <a:cxnLst/>
              <a:rect r="r" b="b" t="t" l="l"/>
              <a:pathLst>
                <a:path h="156898" w="2841988">
                  <a:moveTo>
                    <a:pt x="36591" y="0"/>
                  </a:moveTo>
                  <a:lnTo>
                    <a:pt x="2805397" y="0"/>
                  </a:lnTo>
                  <a:cubicBezTo>
                    <a:pt x="2815102" y="0"/>
                    <a:pt x="2824409" y="3855"/>
                    <a:pt x="2831271" y="10717"/>
                  </a:cubicBezTo>
                  <a:cubicBezTo>
                    <a:pt x="2838133" y="17579"/>
                    <a:pt x="2841988" y="26886"/>
                    <a:pt x="2841988" y="36591"/>
                  </a:cubicBezTo>
                  <a:lnTo>
                    <a:pt x="2841988" y="120307"/>
                  </a:lnTo>
                  <a:cubicBezTo>
                    <a:pt x="2841988" y="130012"/>
                    <a:pt x="2838133" y="139319"/>
                    <a:pt x="2831271" y="146181"/>
                  </a:cubicBezTo>
                  <a:cubicBezTo>
                    <a:pt x="2824409" y="153043"/>
                    <a:pt x="2815102" y="156898"/>
                    <a:pt x="2805397" y="156898"/>
                  </a:cubicBezTo>
                  <a:lnTo>
                    <a:pt x="36591" y="156898"/>
                  </a:lnTo>
                  <a:cubicBezTo>
                    <a:pt x="26886" y="156898"/>
                    <a:pt x="17579" y="153043"/>
                    <a:pt x="10717" y="146181"/>
                  </a:cubicBezTo>
                  <a:cubicBezTo>
                    <a:pt x="3855" y="139319"/>
                    <a:pt x="0" y="130012"/>
                    <a:pt x="0" y="120307"/>
                  </a:cubicBezTo>
                  <a:lnTo>
                    <a:pt x="0" y="36591"/>
                  </a:lnTo>
                  <a:cubicBezTo>
                    <a:pt x="0" y="26886"/>
                    <a:pt x="3855" y="17579"/>
                    <a:pt x="10717" y="10717"/>
                  </a:cubicBezTo>
                  <a:cubicBezTo>
                    <a:pt x="17579" y="3855"/>
                    <a:pt x="26886" y="0"/>
                    <a:pt x="3659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71450"/>
              <a:ext cx="2841988" cy="328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1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6295" y="-288563"/>
            <a:ext cx="6092521" cy="93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9"/>
              </a:lnSpc>
              <a:spcBef>
                <a:spcPct val="0"/>
              </a:spcBef>
            </a:pPr>
            <a:r>
              <a:rPr lang="en-US" b="true" sz="48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FL For IoT Services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5017" y="1657474"/>
            <a:ext cx="18288000" cy="3750036"/>
            <a:chOff x="0" y="0"/>
            <a:chExt cx="4816593" cy="9876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987664"/>
            </a:xfrm>
            <a:custGeom>
              <a:avLst/>
              <a:gdLst/>
              <a:ahLst/>
              <a:cxnLst/>
              <a:rect r="r" b="b" t="t" l="l"/>
              <a:pathLst>
                <a:path h="987664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966074"/>
                  </a:lnTo>
                  <a:cubicBezTo>
                    <a:pt x="4816592" y="977998"/>
                    <a:pt x="4806926" y="987664"/>
                    <a:pt x="4795002" y="987664"/>
                  </a:cubicBezTo>
                  <a:lnTo>
                    <a:pt x="21590" y="987664"/>
                  </a:lnTo>
                  <a:cubicBezTo>
                    <a:pt x="9666" y="987664"/>
                    <a:pt x="0" y="977998"/>
                    <a:pt x="0" y="966074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71450"/>
              <a:ext cx="4816593" cy="1159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1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-168209" y="1441933"/>
            <a:ext cx="18624417" cy="396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Experimental Replication of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CloudyFL: A Cloudlet-Based Federated Learning Framework for Sensing User Behavior Using Wearable Devices 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-Qingyuan Gong et al 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67664"/>
            <a:ext cx="7190523" cy="1093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sz="5699">
                <a:solidFill>
                  <a:srgbClr val="D9D9D9"/>
                </a:solidFill>
                <a:latin typeface="Calibri (MS)"/>
                <a:ea typeface="Calibri (MS)"/>
                <a:cs typeface="Calibri (MS)"/>
                <a:sym typeface="Calibri (MS)"/>
              </a:rPr>
              <a:t>☁️</a:t>
            </a:r>
            <a:r>
              <a:rPr lang="en-US" sz="56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5699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What is CloudyFL?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58181" y="1601523"/>
            <a:ext cx="17629819" cy="1470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Cloudlet-Based Federated Learning — a framework that uses cloudlets to improve federated learning on wearable devices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500505"/>
            <a:ext cx="14198680" cy="2447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 cloudlet is a small data center or server located close to the user/device — like:</a:t>
            </a:r>
          </a:p>
          <a:p>
            <a:pPr algn="l" marL="734051" indent="-367026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 mini-server in your neighborhood</a:t>
            </a:r>
          </a:p>
          <a:p>
            <a:pPr algn="l" marL="734051" indent="-367026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 powerful computer at the edge of the network</a:t>
            </a:r>
          </a:p>
          <a:p>
            <a:pPr algn="l" marL="734051" indent="-367026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 Wi-Fi router with computing ability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8181" y="6147821"/>
            <a:ext cx="11637289" cy="2840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Why Cloudlets in CloudyFL?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Problems in Traditional FL:</a:t>
            </a:r>
          </a:p>
          <a:p>
            <a:pPr algn="l" marL="669283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Wearable devices have limited power &amp; compute → training is slow</a:t>
            </a:r>
          </a:p>
          <a:p>
            <a:pPr algn="l" marL="669283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Direct communication with cloud server causes latency &amp; congestion</a:t>
            </a:r>
          </a:p>
          <a:p>
            <a:pPr algn="l" marL="669283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Sharing updates from many devices directly to cloud = scaling issue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04278" y="445230"/>
            <a:ext cx="7258103" cy="9393497"/>
          </a:xfrm>
          <a:custGeom>
            <a:avLst/>
            <a:gdLst/>
            <a:ahLst/>
            <a:cxnLst/>
            <a:rect r="r" b="b" t="t" l="l"/>
            <a:pathLst>
              <a:path h="9393497" w="7258103">
                <a:moveTo>
                  <a:pt x="0" y="0"/>
                </a:moveTo>
                <a:lnTo>
                  <a:pt x="7258104" y="0"/>
                </a:lnTo>
                <a:lnTo>
                  <a:pt x="7258104" y="9393497"/>
                </a:lnTo>
                <a:lnTo>
                  <a:pt x="0" y="9393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597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264659"/>
            <a:ext cx="6577271" cy="3110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  <a:spcBef>
                <a:spcPct val="0"/>
              </a:spcBef>
            </a:pPr>
            <a:r>
              <a:rPr lang="en-US" b="true" sz="42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9 sensors on each unit</a:t>
            </a:r>
          </a:p>
          <a:p>
            <a:pPr algn="l" marL="928357" indent="-464178" lvl="1">
              <a:lnSpc>
                <a:spcPts val="6019"/>
              </a:lnSpc>
              <a:buFont typeface="Arial"/>
              <a:buChar char="•"/>
            </a:pPr>
            <a:r>
              <a:rPr lang="en-US" b="true" sz="42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x,y,z accelerometers</a:t>
            </a:r>
          </a:p>
          <a:p>
            <a:pPr algn="l" marL="928357" indent="-464178" lvl="1">
              <a:lnSpc>
                <a:spcPts val="6019"/>
              </a:lnSpc>
              <a:buFont typeface="Arial"/>
              <a:buChar char="•"/>
            </a:pPr>
            <a:r>
              <a:rPr lang="en-US" b="true" sz="42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x,y,z gyroscopes</a:t>
            </a:r>
          </a:p>
          <a:p>
            <a:pPr algn="l" marL="928357" indent="-464178" lvl="1">
              <a:lnSpc>
                <a:spcPts val="6019"/>
              </a:lnSpc>
              <a:buFont typeface="Arial"/>
              <a:buChar char="•"/>
            </a:pPr>
            <a:r>
              <a:rPr lang="en-US" b="true" sz="42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x,y,z magnetometers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04800" y="304800"/>
            <a:ext cx="7978605" cy="1034509"/>
            <a:chOff x="0" y="0"/>
            <a:chExt cx="2101361" cy="2724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1361" cy="272463"/>
            </a:xfrm>
            <a:custGeom>
              <a:avLst/>
              <a:gdLst/>
              <a:ahLst/>
              <a:cxnLst/>
              <a:rect r="r" b="b" t="t" l="l"/>
              <a:pathLst>
                <a:path h="272463" w="2101361">
                  <a:moveTo>
                    <a:pt x="49487" y="0"/>
                  </a:moveTo>
                  <a:lnTo>
                    <a:pt x="2051874" y="0"/>
                  </a:lnTo>
                  <a:cubicBezTo>
                    <a:pt x="2064999" y="0"/>
                    <a:pt x="2077586" y="5214"/>
                    <a:pt x="2086867" y="14494"/>
                  </a:cubicBezTo>
                  <a:cubicBezTo>
                    <a:pt x="2096147" y="23775"/>
                    <a:pt x="2101361" y="36362"/>
                    <a:pt x="2101361" y="49487"/>
                  </a:cubicBezTo>
                  <a:lnTo>
                    <a:pt x="2101361" y="222976"/>
                  </a:lnTo>
                  <a:cubicBezTo>
                    <a:pt x="2101361" y="236101"/>
                    <a:pt x="2096147" y="248688"/>
                    <a:pt x="2086867" y="257969"/>
                  </a:cubicBezTo>
                  <a:cubicBezTo>
                    <a:pt x="2077586" y="267250"/>
                    <a:pt x="2064999" y="272463"/>
                    <a:pt x="2051874" y="272463"/>
                  </a:cubicBezTo>
                  <a:lnTo>
                    <a:pt x="49487" y="272463"/>
                  </a:lnTo>
                  <a:cubicBezTo>
                    <a:pt x="22156" y="272463"/>
                    <a:pt x="0" y="250307"/>
                    <a:pt x="0" y="222976"/>
                  </a:cubicBezTo>
                  <a:lnTo>
                    <a:pt x="0" y="49487"/>
                  </a:lnTo>
                  <a:cubicBezTo>
                    <a:pt x="0" y="36362"/>
                    <a:pt x="5214" y="23775"/>
                    <a:pt x="14494" y="14494"/>
                  </a:cubicBezTo>
                  <a:cubicBezTo>
                    <a:pt x="23775" y="5214"/>
                    <a:pt x="36362" y="0"/>
                    <a:pt x="494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71450"/>
              <a:ext cx="2101361" cy="443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1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-3401824" y="324214"/>
            <a:ext cx="12545824" cy="824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b="true" sz="42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DATASET USED: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372634" y="1544369"/>
            <a:ext cx="7978605" cy="824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b="true" sz="42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Daily and Sports Activities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0619" y="4812762"/>
            <a:ext cx="14058455" cy="4445538"/>
          </a:xfrm>
          <a:custGeom>
            <a:avLst/>
            <a:gdLst/>
            <a:ahLst/>
            <a:cxnLst/>
            <a:rect r="r" b="b" t="t" l="l"/>
            <a:pathLst>
              <a:path h="4445538" w="14058455">
                <a:moveTo>
                  <a:pt x="0" y="0"/>
                </a:moveTo>
                <a:lnTo>
                  <a:pt x="14058455" y="0"/>
                </a:lnTo>
                <a:lnTo>
                  <a:pt x="14058455" y="4445538"/>
                </a:lnTo>
                <a:lnTo>
                  <a:pt x="0" y="4445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02" r="-421" b="-20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9419" y="317126"/>
            <a:ext cx="15984484" cy="4495636"/>
          </a:xfrm>
          <a:custGeom>
            <a:avLst/>
            <a:gdLst/>
            <a:ahLst/>
            <a:cxnLst/>
            <a:rect r="r" b="b" t="t" l="l"/>
            <a:pathLst>
              <a:path h="4495636" w="15984484">
                <a:moveTo>
                  <a:pt x="0" y="0"/>
                </a:moveTo>
                <a:lnTo>
                  <a:pt x="15984484" y="0"/>
                </a:lnTo>
                <a:lnTo>
                  <a:pt x="15984484" y="4495636"/>
                </a:lnTo>
                <a:lnTo>
                  <a:pt x="0" y="4495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400" y="152400"/>
            <a:ext cx="12545824" cy="1034509"/>
            <a:chOff x="0" y="0"/>
            <a:chExt cx="3304250" cy="2724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04250" cy="272463"/>
            </a:xfrm>
            <a:custGeom>
              <a:avLst/>
              <a:gdLst/>
              <a:ahLst/>
              <a:cxnLst/>
              <a:rect r="r" b="b" t="t" l="l"/>
              <a:pathLst>
                <a:path h="272463" w="3304250">
                  <a:moveTo>
                    <a:pt x="31472" y="0"/>
                  </a:moveTo>
                  <a:lnTo>
                    <a:pt x="3272778" y="0"/>
                  </a:lnTo>
                  <a:cubicBezTo>
                    <a:pt x="3281125" y="0"/>
                    <a:pt x="3289130" y="3316"/>
                    <a:pt x="3295032" y="9218"/>
                  </a:cubicBezTo>
                  <a:cubicBezTo>
                    <a:pt x="3300934" y="15120"/>
                    <a:pt x="3304250" y="23125"/>
                    <a:pt x="3304250" y="31472"/>
                  </a:cubicBezTo>
                  <a:lnTo>
                    <a:pt x="3304250" y="240992"/>
                  </a:lnTo>
                  <a:cubicBezTo>
                    <a:pt x="3304250" y="249338"/>
                    <a:pt x="3300934" y="257343"/>
                    <a:pt x="3295032" y="263245"/>
                  </a:cubicBezTo>
                  <a:cubicBezTo>
                    <a:pt x="3289130" y="269148"/>
                    <a:pt x="3281125" y="272463"/>
                    <a:pt x="3272778" y="272463"/>
                  </a:cubicBezTo>
                  <a:lnTo>
                    <a:pt x="31472" y="272463"/>
                  </a:lnTo>
                  <a:cubicBezTo>
                    <a:pt x="23125" y="272463"/>
                    <a:pt x="15120" y="269148"/>
                    <a:pt x="9218" y="263245"/>
                  </a:cubicBezTo>
                  <a:cubicBezTo>
                    <a:pt x="3316" y="257343"/>
                    <a:pt x="0" y="249338"/>
                    <a:pt x="0" y="240992"/>
                  </a:cubicBezTo>
                  <a:lnTo>
                    <a:pt x="0" y="31472"/>
                  </a:lnTo>
                  <a:cubicBezTo>
                    <a:pt x="0" y="23125"/>
                    <a:pt x="3316" y="15120"/>
                    <a:pt x="9218" y="9218"/>
                  </a:cubicBezTo>
                  <a:cubicBezTo>
                    <a:pt x="15120" y="3316"/>
                    <a:pt x="23125" y="0"/>
                    <a:pt x="314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71450"/>
              <a:ext cx="3304250" cy="443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1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00705" y="160066"/>
            <a:ext cx="7506392" cy="847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MODELS USED IN  EXPERIMENT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51412" y="2175035"/>
            <a:ext cx="10626660" cy="2722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09" indent="-410205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Att LSTM</a:t>
            </a:r>
          </a:p>
          <a:p>
            <a:pPr algn="l" marL="820409" indent="-410205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Resricted Softmaxfunction</a:t>
            </a:r>
          </a:p>
          <a:p>
            <a:pPr algn="l" marL="820409" indent="-410205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FedAvg </a:t>
            </a:r>
          </a:p>
          <a:p>
            <a:pPr algn="l" marL="820409" indent="-410205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FedRS 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8933" y="339089"/>
            <a:ext cx="14833283" cy="706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Algorithm: Federated Learning with Bi-LSTM + Attention + Standard Softmax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14843" y="1427883"/>
            <a:ext cx="4961215" cy="824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b="true" sz="42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42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1.Dataset Preparation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96976" y="2459682"/>
            <a:ext cx="11629918" cy="5798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Input: Raw sensor data (UCI HAR), organized per activity and actor.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Process:</a:t>
            </a:r>
          </a:p>
          <a:p>
            <a:pPr algn="l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Read .txt files from the dataset path.</a:t>
            </a:r>
          </a:p>
          <a:p>
            <a:pPr algn="l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Each file is reshaped to (125, 45) where:</a:t>
            </a:r>
          </a:p>
          <a:p>
            <a:pPr algn="l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125 = Time steps.</a:t>
            </a:r>
          </a:p>
          <a:p>
            <a:pPr algn="l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45 = Sensor features.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Data Shape:</a:t>
            </a:r>
          </a:p>
          <a:p>
            <a:pPr algn="l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Final tensor shape: X → (N, 125, 45), y → (N,)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→ where N is number of samples.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Normalization: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Apply StandardScaler across feature axis.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      Xnorm=X−μ/σ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7408" y="36768"/>
            <a:ext cx="12739033" cy="1282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Step 2: Non-IID Zone Creation</a:t>
            </a:r>
          </a:p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Create 5 zones (clients) with actor ranges:</a:t>
            </a:r>
          </a:p>
        </p:txBody>
      </p:sp>
      <p:graphicFrame>
        <p:nvGraphicFramePr>
          <p:cNvPr name="Object 3" id="3"/>
          <p:cNvGraphicFramePr/>
          <p:nvPr/>
        </p:nvGraphicFramePr>
        <p:xfrm>
          <a:off x="3038480" y="2228558"/>
          <a:ext cx="2514600" cy="2514600"/>
        </p:xfrm>
        <a:graphic>
          <a:graphicData uri="http://schemas.openxmlformats.org/presentationml/2006/ole">
            <p:oleObj imgW="3009900" imgH="30099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40821" y="204468"/>
            <a:ext cx="7181850" cy="824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b="true" sz="42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Step 3: LSTM + Attention Model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1469" y="1112083"/>
            <a:ext cx="3499961" cy="304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x∈R</a:t>
            </a:r>
            <a:r>
              <a:rPr lang="en-US" b="true" sz="33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B×T×F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Where: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 = batch size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 = 125 (time steps)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 = 45 (features)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97270" y="1158121"/>
            <a:ext cx="5343287" cy="1544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1. Bi-directional LSTM</a:t>
            </a:r>
          </a:p>
          <a:p>
            <a:pPr algn="l" marL="582925" indent="-291463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Hidden size: h = 128, so output is:</a:t>
            </a:r>
          </a:p>
          <a:p>
            <a:pPr algn="l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b="true" sz="31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out∈R</a:t>
            </a:r>
            <a:r>
              <a:rPr lang="en-US" b="true" sz="31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B×T×2h</a:t>
            </a:r>
            <a:r>
              <a:rPr lang="en-US" b="true" sz="31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=R</a:t>
            </a:r>
            <a:r>
              <a:rPr lang="en-US" b="true" sz="31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B×125×256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97270" y="2835791"/>
            <a:ext cx="4890254" cy="1903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2. Attention Layer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Applies attention to time steps: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weights=softmax(Wa⋅out)∈R</a:t>
            </a:r>
            <a:r>
              <a:rPr lang="en-US" sz="2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B×T </a:t>
            </a:r>
          </a:p>
          <a:p>
            <a:pPr algn="l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ctx=∑</a:t>
            </a: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t=1</a:t>
            </a: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</a:t>
            </a: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weight⋅out∈R</a:t>
            </a: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B×256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47145" y="4853187"/>
            <a:ext cx="5718572" cy="1538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3. Fully Connected Layer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logits=Wf⋅ctx+b∈R</a:t>
            </a:r>
            <a:r>
              <a:rPr lang="en-US" b="true" sz="27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B×C</a:t>
            </a:r>
            <a:r>
              <a:rPr lang="en-US" b="true" sz="27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Where C = number of classes (e.g., 19).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97020" y="6658493"/>
            <a:ext cx="5861209" cy="2960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3"/>
              </a:lnSpc>
            </a:pPr>
          </a:p>
          <a:p>
            <a:pPr algn="l">
              <a:lnSpc>
                <a:spcPts val="2323"/>
              </a:lnSpc>
            </a:pPr>
            <a:r>
              <a:rPr lang="en-US" b="true" sz="27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4. Softmax Function:</a:t>
            </a:r>
          </a:p>
          <a:p>
            <a:pPr algn="l">
              <a:lnSpc>
                <a:spcPts val="2323"/>
              </a:lnSpc>
            </a:pPr>
          </a:p>
          <a:p>
            <a:pPr algn="l">
              <a:lnSpc>
                <a:spcPts val="2323"/>
              </a:lnSpc>
            </a:pPr>
            <a:r>
              <a:rPr lang="en-US" b="true" sz="27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ŷᵢ = exp(zᵢ) / ∑ⱼ=1ᶜ exp(zⱼ),   for i = 1, ..., C</a:t>
            </a:r>
          </a:p>
          <a:p>
            <a:pPr algn="l">
              <a:lnSpc>
                <a:spcPts val="2323"/>
              </a:lnSpc>
            </a:pPr>
          </a:p>
          <a:p>
            <a:pPr algn="l">
              <a:lnSpc>
                <a:spcPts val="2323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Where:</a:t>
            </a:r>
          </a:p>
          <a:p>
            <a:pPr algn="l">
              <a:lnSpc>
                <a:spcPts val="2323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 zᵢ = the logit (raw output) for class i</a:t>
            </a:r>
          </a:p>
          <a:p>
            <a:pPr algn="l">
              <a:lnSpc>
                <a:spcPts val="2323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 C  = total number of classes</a:t>
            </a:r>
          </a:p>
          <a:p>
            <a:pPr algn="l">
              <a:lnSpc>
                <a:spcPts val="2323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 ŷᵢ = predicted probability for class i</a:t>
            </a:r>
          </a:p>
          <a:p>
            <a:pPr algn="l">
              <a:lnSpc>
                <a:spcPts val="2323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97055"/>
            <a:ext cx="12913137" cy="731645"/>
            <a:chOff x="0" y="0"/>
            <a:chExt cx="3400991" cy="192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00991" cy="192697"/>
            </a:xfrm>
            <a:custGeom>
              <a:avLst/>
              <a:gdLst/>
              <a:ahLst/>
              <a:cxnLst/>
              <a:rect r="r" b="b" t="t" l="l"/>
              <a:pathLst>
                <a:path h="192697" w="3400991">
                  <a:moveTo>
                    <a:pt x="30576" y="0"/>
                  </a:moveTo>
                  <a:lnTo>
                    <a:pt x="3370414" y="0"/>
                  </a:lnTo>
                  <a:cubicBezTo>
                    <a:pt x="3387301" y="0"/>
                    <a:pt x="3400991" y="13690"/>
                    <a:pt x="3400991" y="30576"/>
                  </a:cubicBezTo>
                  <a:lnTo>
                    <a:pt x="3400991" y="162120"/>
                  </a:lnTo>
                  <a:cubicBezTo>
                    <a:pt x="3400991" y="170230"/>
                    <a:pt x="3397769" y="178007"/>
                    <a:pt x="3392035" y="183741"/>
                  </a:cubicBezTo>
                  <a:cubicBezTo>
                    <a:pt x="3386301" y="189475"/>
                    <a:pt x="3378524" y="192697"/>
                    <a:pt x="3370414" y="192697"/>
                  </a:cubicBezTo>
                  <a:lnTo>
                    <a:pt x="30576" y="192697"/>
                  </a:lnTo>
                  <a:cubicBezTo>
                    <a:pt x="22467" y="192697"/>
                    <a:pt x="14690" y="189475"/>
                    <a:pt x="8956" y="183741"/>
                  </a:cubicBezTo>
                  <a:cubicBezTo>
                    <a:pt x="3221" y="178007"/>
                    <a:pt x="0" y="170230"/>
                    <a:pt x="0" y="162120"/>
                  </a:cubicBezTo>
                  <a:lnTo>
                    <a:pt x="0" y="30576"/>
                  </a:lnTo>
                  <a:cubicBezTo>
                    <a:pt x="0" y="22467"/>
                    <a:pt x="3221" y="14690"/>
                    <a:pt x="8956" y="8956"/>
                  </a:cubicBezTo>
                  <a:cubicBezTo>
                    <a:pt x="14690" y="3221"/>
                    <a:pt x="22467" y="0"/>
                    <a:pt x="3057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3400991" cy="268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-3446083" y="199477"/>
            <a:ext cx="17821929" cy="760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5"/>
              </a:lnSpc>
            </a:pPr>
            <a:r>
              <a:rPr lang="en-US" b="true" sz="4838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4838">
                <a:solidFill>
                  <a:srgbClr val="1800AD"/>
                </a:solidFill>
                <a:latin typeface="Poppins Bold"/>
                <a:ea typeface="Poppins Bold"/>
                <a:cs typeface="Poppins Bold"/>
                <a:sym typeface="Poppins Bold"/>
              </a:rPr>
              <a:t>How Federated Learning Works?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870046" y="3113548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4A5A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591154" y="4056743"/>
            <a:ext cx="821942" cy="674279"/>
            <a:chOff x="0" y="0"/>
            <a:chExt cx="216479" cy="1775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6479" cy="177588"/>
            </a:xfrm>
            <a:custGeom>
              <a:avLst/>
              <a:gdLst/>
              <a:ahLst/>
              <a:cxnLst/>
              <a:rect r="r" b="b" t="t" l="l"/>
              <a:pathLst>
                <a:path h="177588" w="216479">
                  <a:moveTo>
                    <a:pt x="108239" y="0"/>
                  </a:moveTo>
                  <a:cubicBezTo>
                    <a:pt x="48460" y="0"/>
                    <a:pt x="0" y="39754"/>
                    <a:pt x="0" y="88794"/>
                  </a:cubicBezTo>
                  <a:cubicBezTo>
                    <a:pt x="0" y="137834"/>
                    <a:pt x="48460" y="177588"/>
                    <a:pt x="108239" y="177588"/>
                  </a:cubicBezTo>
                  <a:cubicBezTo>
                    <a:pt x="168018" y="177588"/>
                    <a:pt x="216479" y="137834"/>
                    <a:pt x="216479" y="88794"/>
                  </a:cubicBezTo>
                  <a:cubicBezTo>
                    <a:pt x="216479" y="39754"/>
                    <a:pt x="168018" y="0"/>
                    <a:pt x="108239" y="0"/>
                  </a:cubicBezTo>
                  <a:close/>
                </a:path>
              </a:pathLst>
            </a:custGeom>
            <a:solidFill>
              <a:srgbClr val="0DB98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20295" y="-59551"/>
              <a:ext cx="175889" cy="220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3950" y="7461062"/>
            <a:ext cx="2016911" cy="1683306"/>
            <a:chOff x="0" y="0"/>
            <a:chExt cx="531203" cy="4433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1203" cy="443340"/>
            </a:xfrm>
            <a:custGeom>
              <a:avLst/>
              <a:gdLst/>
              <a:ahLst/>
              <a:cxnLst/>
              <a:rect r="r" b="b" t="t" l="l"/>
              <a:pathLst>
                <a:path h="443340" w="531203">
                  <a:moveTo>
                    <a:pt x="0" y="0"/>
                  </a:moveTo>
                  <a:lnTo>
                    <a:pt x="531203" y="0"/>
                  </a:lnTo>
                  <a:lnTo>
                    <a:pt x="531203" y="443340"/>
                  </a:lnTo>
                  <a:lnTo>
                    <a:pt x="0" y="443340"/>
                  </a:lnTo>
                  <a:close/>
                </a:path>
              </a:pathLst>
            </a:custGeom>
            <a:solidFill>
              <a:srgbClr val="A4A5A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531203" cy="519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23950" y="4656598"/>
            <a:ext cx="2016911" cy="1781748"/>
            <a:chOff x="0" y="0"/>
            <a:chExt cx="531203" cy="4692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31203" cy="469267"/>
            </a:xfrm>
            <a:custGeom>
              <a:avLst/>
              <a:gdLst/>
              <a:ahLst/>
              <a:cxnLst/>
              <a:rect r="r" b="b" t="t" l="l"/>
              <a:pathLst>
                <a:path h="469267" w="531203">
                  <a:moveTo>
                    <a:pt x="0" y="0"/>
                  </a:moveTo>
                  <a:lnTo>
                    <a:pt x="531203" y="0"/>
                  </a:lnTo>
                  <a:lnTo>
                    <a:pt x="531203" y="469267"/>
                  </a:lnTo>
                  <a:lnTo>
                    <a:pt x="0" y="469267"/>
                  </a:lnTo>
                  <a:close/>
                </a:path>
              </a:pathLst>
            </a:custGeom>
            <a:solidFill>
              <a:srgbClr val="A4A5A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531203" cy="54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23950" y="1972628"/>
            <a:ext cx="2016911" cy="1894523"/>
            <a:chOff x="0" y="0"/>
            <a:chExt cx="531203" cy="49896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31203" cy="498969"/>
            </a:xfrm>
            <a:custGeom>
              <a:avLst/>
              <a:gdLst/>
              <a:ahLst/>
              <a:cxnLst/>
              <a:rect r="r" b="b" t="t" l="l"/>
              <a:pathLst>
                <a:path h="498969" w="531203">
                  <a:moveTo>
                    <a:pt x="0" y="0"/>
                  </a:moveTo>
                  <a:lnTo>
                    <a:pt x="531203" y="0"/>
                  </a:lnTo>
                  <a:lnTo>
                    <a:pt x="531203" y="498969"/>
                  </a:lnTo>
                  <a:lnTo>
                    <a:pt x="0" y="498969"/>
                  </a:lnTo>
                  <a:close/>
                </a:path>
              </a:pathLst>
            </a:custGeom>
            <a:solidFill>
              <a:srgbClr val="A4A5A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76200"/>
              <a:ext cx="531203" cy="5751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0" y="885825"/>
            <a:ext cx="15588191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we need to know the device having threshold greater than 70 degree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61704" y="6406645"/>
            <a:ext cx="6728441" cy="191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Threshold Fraction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(an input)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&gt;70 degree</a:t>
            </a:r>
          </a:p>
        </p:txBody>
      </p:sp>
      <p:sp>
        <p:nvSpPr>
          <p:cNvPr name="AutoShape 23" id="23"/>
          <p:cNvSpPr/>
          <p:nvPr/>
        </p:nvSpPr>
        <p:spPr>
          <a:xfrm flipH="true" flipV="true">
            <a:off x="2740861" y="3100805"/>
            <a:ext cx="7129185" cy="1278971"/>
          </a:xfrm>
          <a:prstGeom prst="line">
            <a:avLst/>
          </a:prstGeom>
          <a:ln cap="flat" w="19050">
            <a:solidFill>
              <a:srgbClr val="0571D3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4" id="24"/>
          <p:cNvGrpSpPr/>
          <p:nvPr/>
        </p:nvGrpSpPr>
        <p:grpSpPr>
          <a:xfrm rot="0">
            <a:off x="7214285" y="6744653"/>
            <a:ext cx="111442" cy="108585"/>
            <a:chOff x="0" y="0"/>
            <a:chExt cx="148590" cy="14478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46990" y="45720"/>
              <a:ext cx="49530" cy="52070"/>
            </a:xfrm>
            <a:custGeom>
              <a:avLst/>
              <a:gdLst/>
              <a:ahLst/>
              <a:cxnLst/>
              <a:rect r="r" b="b" t="t" l="l"/>
              <a:pathLst>
                <a:path h="52070" w="49530">
                  <a:moveTo>
                    <a:pt x="49530" y="17780"/>
                  </a:moveTo>
                  <a:cubicBezTo>
                    <a:pt x="27940" y="5207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3180" y="7620"/>
                    <a:pt x="43180" y="76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9711740" y="4279582"/>
            <a:ext cx="1059180" cy="114300"/>
            <a:chOff x="0" y="0"/>
            <a:chExt cx="1412240" cy="152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50800" y="49530"/>
              <a:ext cx="1311910" cy="99060"/>
            </a:xfrm>
            <a:custGeom>
              <a:avLst/>
              <a:gdLst/>
              <a:ahLst/>
              <a:cxnLst/>
              <a:rect r="r" b="b" t="t" l="l"/>
              <a:pathLst>
                <a:path h="99060" w="1311910">
                  <a:moveTo>
                    <a:pt x="25400" y="1270"/>
                  </a:moveTo>
                  <a:cubicBezTo>
                    <a:pt x="1303020" y="8890"/>
                    <a:pt x="1311910" y="19050"/>
                    <a:pt x="1310640" y="27940"/>
                  </a:cubicBezTo>
                  <a:cubicBezTo>
                    <a:pt x="1310640" y="36830"/>
                    <a:pt x="1291590" y="52070"/>
                    <a:pt x="1282700" y="52070"/>
                  </a:cubicBezTo>
                  <a:cubicBezTo>
                    <a:pt x="1275080" y="52070"/>
                    <a:pt x="1262380" y="38100"/>
                    <a:pt x="1261110" y="30480"/>
                  </a:cubicBezTo>
                  <a:cubicBezTo>
                    <a:pt x="1258570" y="24130"/>
                    <a:pt x="1263650" y="12700"/>
                    <a:pt x="1268730" y="7620"/>
                  </a:cubicBezTo>
                  <a:cubicBezTo>
                    <a:pt x="1273810" y="3810"/>
                    <a:pt x="1283970" y="0"/>
                    <a:pt x="1291590" y="1270"/>
                  </a:cubicBezTo>
                  <a:cubicBezTo>
                    <a:pt x="1299210" y="3810"/>
                    <a:pt x="1311910" y="17780"/>
                    <a:pt x="1310640" y="25400"/>
                  </a:cubicBezTo>
                  <a:cubicBezTo>
                    <a:pt x="1310640" y="34290"/>
                    <a:pt x="1303020" y="44450"/>
                    <a:pt x="1285240" y="52070"/>
                  </a:cubicBezTo>
                  <a:cubicBezTo>
                    <a:pt x="1182370" y="96520"/>
                    <a:pt x="129540" y="99060"/>
                    <a:pt x="25400" y="52070"/>
                  </a:cubicBezTo>
                  <a:cubicBezTo>
                    <a:pt x="7620" y="44450"/>
                    <a:pt x="0" y="31750"/>
                    <a:pt x="0" y="24130"/>
                  </a:cubicBezTo>
                  <a:cubicBezTo>
                    <a:pt x="1270" y="15240"/>
                    <a:pt x="25400" y="1270"/>
                    <a:pt x="25400" y="127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AutoShape 28" id="28"/>
          <p:cNvSpPr/>
          <p:nvPr/>
        </p:nvSpPr>
        <p:spPr>
          <a:xfrm flipV="true">
            <a:off x="1918385" y="4336732"/>
            <a:ext cx="8814419" cy="1037749"/>
          </a:xfrm>
          <a:prstGeom prst="line">
            <a:avLst/>
          </a:prstGeom>
          <a:ln cap="flat" w="38100">
            <a:solidFill>
              <a:srgbClr val="0571D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1472615" y="2645034"/>
            <a:ext cx="891540" cy="911542"/>
            <a:chOff x="0" y="0"/>
            <a:chExt cx="234809" cy="24007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34809" cy="240077"/>
            </a:xfrm>
            <a:custGeom>
              <a:avLst/>
              <a:gdLst/>
              <a:ahLst/>
              <a:cxnLst/>
              <a:rect r="r" b="b" t="t" l="l"/>
              <a:pathLst>
                <a:path h="240077" w="234809">
                  <a:moveTo>
                    <a:pt x="117404" y="0"/>
                  </a:moveTo>
                  <a:cubicBezTo>
                    <a:pt x="52564" y="0"/>
                    <a:pt x="0" y="53743"/>
                    <a:pt x="0" y="120039"/>
                  </a:cubicBezTo>
                  <a:cubicBezTo>
                    <a:pt x="0" y="186334"/>
                    <a:pt x="52564" y="240077"/>
                    <a:pt x="117404" y="240077"/>
                  </a:cubicBezTo>
                  <a:cubicBezTo>
                    <a:pt x="182245" y="240077"/>
                    <a:pt x="234809" y="186334"/>
                    <a:pt x="234809" y="120039"/>
                  </a:cubicBezTo>
                  <a:cubicBezTo>
                    <a:pt x="234809" y="53743"/>
                    <a:pt x="182245" y="0"/>
                    <a:pt x="11740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22013" y="-53693"/>
              <a:ext cx="190782" cy="271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472615" y="4918710"/>
            <a:ext cx="891540" cy="911542"/>
            <a:chOff x="0" y="0"/>
            <a:chExt cx="234809" cy="24007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34809" cy="240077"/>
            </a:xfrm>
            <a:custGeom>
              <a:avLst/>
              <a:gdLst/>
              <a:ahLst/>
              <a:cxnLst/>
              <a:rect r="r" b="b" t="t" l="l"/>
              <a:pathLst>
                <a:path h="240077" w="234809">
                  <a:moveTo>
                    <a:pt x="117404" y="0"/>
                  </a:moveTo>
                  <a:cubicBezTo>
                    <a:pt x="52564" y="0"/>
                    <a:pt x="0" y="53743"/>
                    <a:pt x="0" y="120039"/>
                  </a:cubicBezTo>
                  <a:cubicBezTo>
                    <a:pt x="0" y="186334"/>
                    <a:pt x="52564" y="240077"/>
                    <a:pt x="117404" y="240077"/>
                  </a:cubicBezTo>
                  <a:cubicBezTo>
                    <a:pt x="182245" y="240077"/>
                    <a:pt x="234809" y="186334"/>
                    <a:pt x="234809" y="120039"/>
                  </a:cubicBezTo>
                  <a:cubicBezTo>
                    <a:pt x="234809" y="53743"/>
                    <a:pt x="182245" y="0"/>
                    <a:pt x="11740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22013" y="-53693"/>
              <a:ext cx="190782" cy="271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82409" y="2143829"/>
            <a:ext cx="490206" cy="501205"/>
            <a:chOff x="0" y="0"/>
            <a:chExt cx="234809" cy="24007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34809" cy="240077"/>
            </a:xfrm>
            <a:custGeom>
              <a:avLst/>
              <a:gdLst/>
              <a:ahLst/>
              <a:cxnLst/>
              <a:rect r="r" b="b" t="t" l="l"/>
              <a:pathLst>
                <a:path h="240077" w="234809">
                  <a:moveTo>
                    <a:pt x="117404" y="0"/>
                  </a:moveTo>
                  <a:cubicBezTo>
                    <a:pt x="52564" y="0"/>
                    <a:pt x="0" y="53743"/>
                    <a:pt x="0" y="120039"/>
                  </a:cubicBezTo>
                  <a:cubicBezTo>
                    <a:pt x="0" y="186334"/>
                    <a:pt x="52564" y="240077"/>
                    <a:pt x="117404" y="240077"/>
                  </a:cubicBezTo>
                  <a:cubicBezTo>
                    <a:pt x="182245" y="240077"/>
                    <a:pt x="234809" y="186334"/>
                    <a:pt x="234809" y="120039"/>
                  </a:cubicBezTo>
                  <a:cubicBezTo>
                    <a:pt x="234809" y="53743"/>
                    <a:pt x="182245" y="0"/>
                    <a:pt x="117404" y="0"/>
                  </a:cubicBezTo>
                  <a:close/>
                </a:path>
              </a:pathLst>
            </a:custGeom>
            <a:solidFill>
              <a:srgbClr val="D3D3D3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22013" y="-53693"/>
              <a:ext cx="190782" cy="271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3161704" y="8375650"/>
            <a:ext cx="3998829" cy="191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sensor_reading 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(an input)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max_temp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2671498" y="8755006"/>
            <a:ext cx="490206" cy="501205"/>
            <a:chOff x="0" y="0"/>
            <a:chExt cx="234809" cy="24007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34809" cy="240077"/>
            </a:xfrm>
            <a:custGeom>
              <a:avLst/>
              <a:gdLst/>
              <a:ahLst/>
              <a:cxnLst/>
              <a:rect r="r" b="b" t="t" l="l"/>
              <a:pathLst>
                <a:path h="240077" w="234809">
                  <a:moveTo>
                    <a:pt x="117404" y="0"/>
                  </a:moveTo>
                  <a:cubicBezTo>
                    <a:pt x="52564" y="0"/>
                    <a:pt x="0" y="53743"/>
                    <a:pt x="0" y="120039"/>
                  </a:cubicBezTo>
                  <a:cubicBezTo>
                    <a:pt x="0" y="186334"/>
                    <a:pt x="52564" y="240077"/>
                    <a:pt x="117404" y="240077"/>
                  </a:cubicBezTo>
                  <a:cubicBezTo>
                    <a:pt x="182245" y="240077"/>
                    <a:pt x="234809" y="186334"/>
                    <a:pt x="234809" y="120039"/>
                  </a:cubicBezTo>
                  <a:cubicBezTo>
                    <a:pt x="234809" y="53743"/>
                    <a:pt x="182245" y="0"/>
                    <a:pt x="117404" y="0"/>
                  </a:cubicBezTo>
                  <a:close/>
                </a:path>
              </a:pathLst>
            </a:custGeom>
            <a:solidFill>
              <a:srgbClr val="D3D3D3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22013" y="-53693"/>
              <a:ext cx="190782" cy="271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2584866" y="6508048"/>
            <a:ext cx="576839" cy="473209"/>
            <a:chOff x="0" y="0"/>
            <a:chExt cx="216479" cy="17758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16479" cy="177588"/>
            </a:xfrm>
            <a:custGeom>
              <a:avLst/>
              <a:gdLst/>
              <a:ahLst/>
              <a:cxnLst/>
              <a:rect r="r" b="b" t="t" l="l"/>
              <a:pathLst>
                <a:path h="177588" w="216479">
                  <a:moveTo>
                    <a:pt x="108239" y="0"/>
                  </a:moveTo>
                  <a:cubicBezTo>
                    <a:pt x="48460" y="0"/>
                    <a:pt x="0" y="39754"/>
                    <a:pt x="0" y="88794"/>
                  </a:cubicBezTo>
                  <a:cubicBezTo>
                    <a:pt x="0" y="137834"/>
                    <a:pt x="48460" y="177588"/>
                    <a:pt x="108239" y="177588"/>
                  </a:cubicBezTo>
                  <a:cubicBezTo>
                    <a:pt x="168018" y="177588"/>
                    <a:pt x="216479" y="137834"/>
                    <a:pt x="216479" y="88794"/>
                  </a:cubicBezTo>
                  <a:cubicBezTo>
                    <a:pt x="216479" y="39754"/>
                    <a:pt x="168018" y="0"/>
                    <a:pt x="108239" y="0"/>
                  </a:cubicBezTo>
                  <a:close/>
                </a:path>
              </a:pathLst>
            </a:custGeom>
            <a:solidFill>
              <a:srgbClr val="0DB98E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20295" y="-59551"/>
              <a:ext cx="175889" cy="220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737306" y="4808125"/>
            <a:ext cx="490206" cy="501205"/>
            <a:chOff x="0" y="0"/>
            <a:chExt cx="234809" cy="240077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34809" cy="240077"/>
            </a:xfrm>
            <a:custGeom>
              <a:avLst/>
              <a:gdLst/>
              <a:ahLst/>
              <a:cxnLst/>
              <a:rect r="r" b="b" t="t" l="l"/>
              <a:pathLst>
                <a:path h="240077" w="234809">
                  <a:moveTo>
                    <a:pt x="117404" y="0"/>
                  </a:moveTo>
                  <a:cubicBezTo>
                    <a:pt x="52564" y="0"/>
                    <a:pt x="0" y="53743"/>
                    <a:pt x="0" y="120039"/>
                  </a:cubicBezTo>
                  <a:cubicBezTo>
                    <a:pt x="0" y="186334"/>
                    <a:pt x="52564" y="240077"/>
                    <a:pt x="117404" y="240077"/>
                  </a:cubicBezTo>
                  <a:cubicBezTo>
                    <a:pt x="182245" y="240077"/>
                    <a:pt x="234809" y="186334"/>
                    <a:pt x="234809" y="120039"/>
                  </a:cubicBezTo>
                  <a:cubicBezTo>
                    <a:pt x="234809" y="53743"/>
                    <a:pt x="182245" y="0"/>
                    <a:pt x="117404" y="0"/>
                  </a:cubicBezTo>
                  <a:close/>
                </a:path>
              </a:pathLst>
            </a:custGeom>
            <a:solidFill>
              <a:srgbClr val="D3D3D3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22013" y="-53693"/>
              <a:ext cx="190782" cy="271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2364155" y="2789226"/>
            <a:ext cx="509413" cy="509413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0571D3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101600" y="127000"/>
              <a:ext cx="71120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2364155" y="5038059"/>
            <a:ext cx="509413" cy="509413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0571D3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101600" y="127000"/>
              <a:ext cx="71120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2618861" y="8900834"/>
            <a:ext cx="3276571" cy="882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device not selected for this round of computation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1663"/>
            <a:ext cx="2857262" cy="64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Step 4: Training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92740" y="876829"/>
            <a:ext cx="10120706" cy="894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5" indent="-302257" lvl="1">
              <a:lnSpc>
                <a:spcPts val="2295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Loss: Cross-Entropy</a:t>
            </a:r>
          </a:p>
          <a:p>
            <a:pPr algn="l">
              <a:lnSpc>
                <a:spcPts val="2295"/>
              </a:lnSpc>
            </a:pPr>
          </a:p>
          <a:p>
            <a:pPr algn="l">
              <a:lnSpc>
                <a:spcPts val="1885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00214" y="3921975"/>
            <a:ext cx="3111103" cy="104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Optimizer: Adam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831930"/>
            <a:ext cx="6276856" cy="199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Step 6: Federated Averaging (FedAvg)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</a:p>
          <a:p>
            <a:pPr algn="l">
              <a:lnSpc>
                <a:spcPts val="3639"/>
              </a:lnSpc>
              <a:spcBef>
                <a:spcPct val="0"/>
              </a:spcBef>
            </a:pPr>
          </a:p>
          <a:p>
            <a:pPr algn="l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106141" y="5560235"/>
            <a:ext cx="9956162" cy="4659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243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Each round:</a:t>
            </a:r>
          </a:p>
          <a:p>
            <a:pPr algn="l" marL="525762" indent="-262881" lvl="1">
              <a:lnSpc>
                <a:spcPts val="3409"/>
              </a:lnSpc>
              <a:buFont typeface="Arial"/>
              <a:buChar char="•"/>
            </a:pPr>
            <a:r>
              <a:rPr lang="en-US" sz="243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Each zone trains on its data.</a:t>
            </a:r>
          </a:p>
          <a:p>
            <a:pPr algn="l" marL="525762" indent="-262881" lvl="1">
              <a:lnSpc>
                <a:spcPts val="3409"/>
              </a:lnSpc>
              <a:buFont typeface="Arial"/>
              <a:buChar char="•"/>
            </a:pPr>
            <a:r>
              <a:rPr lang="en-US" sz="243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Uploads local weights.</a:t>
            </a:r>
          </a:p>
          <a:p>
            <a:pPr algn="l" marL="525762" indent="-262881" lvl="1">
              <a:lnSpc>
                <a:spcPts val="3409"/>
              </a:lnSpc>
              <a:buFont typeface="Arial"/>
              <a:buChar char="•"/>
            </a:pPr>
            <a:r>
              <a:rPr lang="en-US" sz="243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Aggregation:</a:t>
            </a:r>
          </a:p>
          <a:p>
            <a:pPr algn="l" marL="525762" indent="-262881" lvl="1">
              <a:lnSpc>
                <a:spcPts val="3409"/>
              </a:lnSpc>
              <a:buFont typeface="Arial"/>
              <a:buChar char="•"/>
            </a:pPr>
            <a:r>
              <a:rPr lang="en-US" sz="243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w_global = (1 / K) * ∑ (from k = 1 to K) w^(k)</a:t>
            </a:r>
          </a:p>
          <a:p>
            <a:pPr algn="l">
              <a:lnSpc>
                <a:spcPts val="3409"/>
              </a:lnSpc>
            </a:pPr>
          </a:p>
          <a:p>
            <a:pPr algn="l">
              <a:lnSpc>
                <a:spcPts val="3409"/>
              </a:lnSpc>
            </a:pPr>
            <a:r>
              <a:rPr lang="en-US" sz="243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Where:</a:t>
            </a:r>
          </a:p>
          <a:p>
            <a:pPr algn="l">
              <a:lnSpc>
                <a:spcPts val="3409"/>
              </a:lnSpc>
            </a:pPr>
            <a:r>
              <a:rPr lang="en-US" sz="243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 K = number of clients (or zones)</a:t>
            </a:r>
          </a:p>
          <a:p>
            <a:pPr algn="l">
              <a:lnSpc>
                <a:spcPts val="3409"/>
              </a:lnSpc>
            </a:pPr>
            <a:r>
              <a:rPr lang="en-US" sz="243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 w^(k) = local model weights from client k</a:t>
            </a:r>
          </a:p>
          <a:p>
            <a:pPr algn="l">
              <a:lnSpc>
                <a:spcPts val="3409"/>
              </a:lnSpc>
            </a:pPr>
            <a:r>
              <a:rPr lang="en-US" sz="243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 w_global = aggregated global model weights</a:t>
            </a:r>
          </a:p>
          <a:p>
            <a:pPr algn="l">
              <a:lnSpc>
                <a:spcPts val="269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941597" y="1228873"/>
            <a:ext cx="10120706" cy="2626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5"/>
              </a:lnSpc>
            </a:pPr>
            <a:r>
              <a:rPr lang="en-US" sz="2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 = − ∑ (from i = 1 to C) [ yᵢ * log(ŷᵢ) ]</a:t>
            </a:r>
          </a:p>
          <a:p>
            <a:pPr algn="l">
              <a:lnSpc>
                <a:spcPts val="3095"/>
              </a:lnSpc>
            </a:pPr>
          </a:p>
          <a:p>
            <a:pPr algn="l">
              <a:lnSpc>
                <a:spcPts val="3095"/>
              </a:lnSpc>
            </a:pPr>
            <a:r>
              <a:rPr lang="en-US" sz="2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Where:</a:t>
            </a:r>
          </a:p>
          <a:p>
            <a:pPr algn="l">
              <a:lnSpc>
                <a:spcPts val="3095"/>
              </a:lnSpc>
            </a:pPr>
            <a:r>
              <a:rPr lang="en-US" sz="2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 ŷᵢ = predicted probability for class i</a:t>
            </a:r>
          </a:p>
          <a:p>
            <a:pPr algn="l">
              <a:lnSpc>
                <a:spcPts val="3095"/>
              </a:lnSpc>
            </a:pPr>
            <a:r>
              <a:rPr lang="en-US" sz="2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 yᵢ = true label (one-hot encoded, i.e., 1 for correct class, 0 otherwise)</a:t>
            </a:r>
          </a:p>
          <a:p>
            <a:pPr algn="l">
              <a:lnSpc>
                <a:spcPts val="3095"/>
              </a:lnSpc>
            </a:pPr>
            <a:r>
              <a:rPr lang="en-US" sz="2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 C = total number of classes</a:t>
            </a:r>
          </a:p>
          <a:p>
            <a:pPr algn="l">
              <a:lnSpc>
                <a:spcPts val="180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955117" y="9738994"/>
            <a:ext cx="7094934" cy="548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Global model is updated with averaged weights.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45561" y="4512944"/>
            <a:ext cx="11997307" cy="630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Step5:Send model weight from each cloudlet ---&gt; server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8832" y="516552"/>
            <a:ext cx="8611400" cy="66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Step 7: Send Aggregate Model to Zone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28832" y="1445558"/>
            <a:ext cx="9460891" cy="1538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Each cloudlet recieves updated global model</a:t>
            </a:r>
          </a:p>
          <a:p>
            <a:pPr algn="just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Zone-wise Metrics:</a:t>
            </a:r>
          </a:p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Accuracy, Precision, Recall, F1-score on each zone.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8832" y="3558814"/>
            <a:ext cx="9025023" cy="1114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Step8:Repeat Step 4-7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For multiple FL round and improve accuracy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3816" y="5010150"/>
            <a:ext cx="6498824" cy="614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Step9:Compare Global vs local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6445113"/>
            <a:ext cx="6769284" cy="614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Step 10:Plot and analyze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2258434" y="-133350"/>
            <a:ext cx="6574267" cy="614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OUTPUT: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07253" y="1261695"/>
            <a:ext cx="7082790" cy="304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Final Global Evaluation on Full Dataset: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 🔹 Accuracy : 0.8940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 🔹 Precision: 0.9175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 🔹 Recall   : 0.8940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 🔹 F1-Score : 0.8872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0314" y="257175"/>
            <a:ext cx="15664680" cy="1494296"/>
            <a:chOff x="0" y="0"/>
            <a:chExt cx="4125677" cy="3935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25677" cy="393559"/>
            </a:xfrm>
            <a:custGeom>
              <a:avLst/>
              <a:gdLst/>
              <a:ahLst/>
              <a:cxnLst/>
              <a:rect r="r" b="b" t="t" l="l"/>
              <a:pathLst>
                <a:path h="393559" w="4125677">
                  <a:moveTo>
                    <a:pt x="8402" y="0"/>
                  </a:moveTo>
                  <a:lnTo>
                    <a:pt x="4117275" y="0"/>
                  </a:lnTo>
                  <a:cubicBezTo>
                    <a:pt x="4121915" y="0"/>
                    <a:pt x="4125677" y="3762"/>
                    <a:pt x="4125677" y="8402"/>
                  </a:cubicBezTo>
                  <a:lnTo>
                    <a:pt x="4125677" y="385158"/>
                  </a:lnTo>
                  <a:cubicBezTo>
                    <a:pt x="4125677" y="389798"/>
                    <a:pt x="4121915" y="393559"/>
                    <a:pt x="4117275" y="393559"/>
                  </a:cubicBezTo>
                  <a:lnTo>
                    <a:pt x="8402" y="393559"/>
                  </a:lnTo>
                  <a:cubicBezTo>
                    <a:pt x="3762" y="393559"/>
                    <a:pt x="0" y="389798"/>
                    <a:pt x="0" y="385158"/>
                  </a:cubicBezTo>
                  <a:lnTo>
                    <a:pt x="0" y="8402"/>
                  </a:lnTo>
                  <a:cubicBezTo>
                    <a:pt x="0" y="3762"/>
                    <a:pt x="3762" y="0"/>
                    <a:pt x="840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25677" cy="4316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-2353770" y="530859"/>
            <a:ext cx="9569708" cy="824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b="true" sz="42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FEDAvg PIPELINE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58324" y="1790842"/>
            <a:ext cx="16332426" cy="829475"/>
            <a:chOff x="0" y="0"/>
            <a:chExt cx="4301544" cy="2184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01544" cy="218462"/>
            </a:xfrm>
            <a:custGeom>
              <a:avLst/>
              <a:gdLst/>
              <a:ahLst/>
              <a:cxnLst/>
              <a:rect r="r" b="b" t="t" l="l"/>
              <a:pathLst>
                <a:path h="218462" w="4301544">
                  <a:moveTo>
                    <a:pt x="8058" y="0"/>
                  </a:moveTo>
                  <a:lnTo>
                    <a:pt x="4293486" y="0"/>
                  </a:lnTo>
                  <a:cubicBezTo>
                    <a:pt x="4297936" y="0"/>
                    <a:pt x="4301544" y="3608"/>
                    <a:pt x="4301544" y="8058"/>
                  </a:cubicBezTo>
                  <a:lnTo>
                    <a:pt x="4301544" y="210404"/>
                  </a:lnTo>
                  <a:cubicBezTo>
                    <a:pt x="4301544" y="214855"/>
                    <a:pt x="4297936" y="218462"/>
                    <a:pt x="4293486" y="218462"/>
                  </a:cubicBezTo>
                  <a:lnTo>
                    <a:pt x="8058" y="218462"/>
                  </a:lnTo>
                  <a:cubicBezTo>
                    <a:pt x="3608" y="218462"/>
                    <a:pt x="0" y="214855"/>
                    <a:pt x="0" y="210404"/>
                  </a:cubicBezTo>
                  <a:lnTo>
                    <a:pt x="0" y="8058"/>
                  </a:lnTo>
                  <a:cubicBezTo>
                    <a:pt x="0" y="3608"/>
                    <a:pt x="3608" y="0"/>
                    <a:pt x="805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301544" cy="256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58324" y="2772716"/>
            <a:ext cx="16493501" cy="669292"/>
            <a:chOff x="0" y="0"/>
            <a:chExt cx="4343967" cy="1762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343967" cy="176274"/>
            </a:xfrm>
            <a:custGeom>
              <a:avLst/>
              <a:gdLst/>
              <a:ahLst/>
              <a:cxnLst/>
              <a:rect r="r" b="b" t="t" l="l"/>
              <a:pathLst>
                <a:path h="176274" w="4343967">
                  <a:moveTo>
                    <a:pt x="7980" y="0"/>
                  </a:moveTo>
                  <a:lnTo>
                    <a:pt x="4335988" y="0"/>
                  </a:lnTo>
                  <a:cubicBezTo>
                    <a:pt x="4340395" y="0"/>
                    <a:pt x="4343967" y="3573"/>
                    <a:pt x="4343967" y="7980"/>
                  </a:cubicBezTo>
                  <a:lnTo>
                    <a:pt x="4343967" y="168295"/>
                  </a:lnTo>
                  <a:cubicBezTo>
                    <a:pt x="4343967" y="172702"/>
                    <a:pt x="4340395" y="176274"/>
                    <a:pt x="4335988" y="176274"/>
                  </a:cubicBezTo>
                  <a:lnTo>
                    <a:pt x="7980" y="176274"/>
                  </a:lnTo>
                  <a:cubicBezTo>
                    <a:pt x="3573" y="176274"/>
                    <a:pt x="0" y="172702"/>
                    <a:pt x="0" y="168295"/>
                  </a:cubicBezTo>
                  <a:lnTo>
                    <a:pt x="0" y="7980"/>
                  </a:lnTo>
                  <a:cubicBezTo>
                    <a:pt x="0" y="3573"/>
                    <a:pt x="3573" y="0"/>
                    <a:pt x="798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343967" cy="214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4558975"/>
            <a:ext cx="16493501" cy="746450"/>
            <a:chOff x="0" y="0"/>
            <a:chExt cx="4343967" cy="19659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343967" cy="196596"/>
            </a:xfrm>
            <a:custGeom>
              <a:avLst/>
              <a:gdLst/>
              <a:ahLst/>
              <a:cxnLst/>
              <a:rect r="r" b="b" t="t" l="l"/>
              <a:pathLst>
                <a:path h="196596" w="4343967">
                  <a:moveTo>
                    <a:pt x="7980" y="0"/>
                  </a:moveTo>
                  <a:lnTo>
                    <a:pt x="4335988" y="0"/>
                  </a:lnTo>
                  <a:cubicBezTo>
                    <a:pt x="4340395" y="0"/>
                    <a:pt x="4343967" y="3573"/>
                    <a:pt x="4343967" y="7980"/>
                  </a:cubicBezTo>
                  <a:lnTo>
                    <a:pt x="4343967" y="188616"/>
                  </a:lnTo>
                  <a:cubicBezTo>
                    <a:pt x="4343967" y="193023"/>
                    <a:pt x="4340395" y="196596"/>
                    <a:pt x="4335988" y="196596"/>
                  </a:cubicBezTo>
                  <a:lnTo>
                    <a:pt x="7980" y="196596"/>
                  </a:lnTo>
                  <a:cubicBezTo>
                    <a:pt x="3573" y="196596"/>
                    <a:pt x="0" y="193023"/>
                    <a:pt x="0" y="188616"/>
                  </a:cubicBezTo>
                  <a:lnTo>
                    <a:pt x="0" y="7980"/>
                  </a:lnTo>
                  <a:cubicBezTo>
                    <a:pt x="0" y="3573"/>
                    <a:pt x="3573" y="0"/>
                    <a:pt x="798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343967" cy="234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3538994"/>
            <a:ext cx="16493501" cy="829481"/>
            <a:chOff x="0" y="0"/>
            <a:chExt cx="4343967" cy="2184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343967" cy="218464"/>
            </a:xfrm>
            <a:custGeom>
              <a:avLst/>
              <a:gdLst/>
              <a:ahLst/>
              <a:cxnLst/>
              <a:rect r="r" b="b" t="t" l="l"/>
              <a:pathLst>
                <a:path h="218464" w="4343967">
                  <a:moveTo>
                    <a:pt x="7980" y="0"/>
                  </a:moveTo>
                  <a:lnTo>
                    <a:pt x="4335988" y="0"/>
                  </a:lnTo>
                  <a:cubicBezTo>
                    <a:pt x="4340395" y="0"/>
                    <a:pt x="4343967" y="3573"/>
                    <a:pt x="4343967" y="7980"/>
                  </a:cubicBezTo>
                  <a:lnTo>
                    <a:pt x="4343967" y="210484"/>
                  </a:lnTo>
                  <a:cubicBezTo>
                    <a:pt x="4343967" y="214891"/>
                    <a:pt x="4340395" y="218464"/>
                    <a:pt x="4335988" y="218464"/>
                  </a:cubicBezTo>
                  <a:lnTo>
                    <a:pt x="7980" y="218464"/>
                  </a:lnTo>
                  <a:cubicBezTo>
                    <a:pt x="3573" y="218464"/>
                    <a:pt x="0" y="214891"/>
                    <a:pt x="0" y="210484"/>
                  </a:cubicBezTo>
                  <a:lnTo>
                    <a:pt x="0" y="7980"/>
                  </a:lnTo>
                  <a:cubicBezTo>
                    <a:pt x="0" y="3573"/>
                    <a:pt x="3573" y="0"/>
                    <a:pt x="798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343967" cy="256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5513239"/>
            <a:ext cx="16493501" cy="669292"/>
            <a:chOff x="0" y="0"/>
            <a:chExt cx="4343967" cy="17627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343967" cy="176274"/>
            </a:xfrm>
            <a:custGeom>
              <a:avLst/>
              <a:gdLst/>
              <a:ahLst/>
              <a:cxnLst/>
              <a:rect r="r" b="b" t="t" l="l"/>
              <a:pathLst>
                <a:path h="176274" w="4343967">
                  <a:moveTo>
                    <a:pt x="7980" y="0"/>
                  </a:moveTo>
                  <a:lnTo>
                    <a:pt x="4335988" y="0"/>
                  </a:lnTo>
                  <a:cubicBezTo>
                    <a:pt x="4340395" y="0"/>
                    <a:pt x="4343967" y="3573"/>
                    <a:pt x="4343967" y="7980"/>
                  </a:cubicBezTo>
                  <a:lnTo>
                    <a:pt x="4343967" y="168295"/>
                  </a:lnTo>
                  <a:cubicBezTo>
                    <a:pt x="4343967" y="172702"/>
                    <a:pt x="4340395" y="176274"/>
                    <a:pt x="4335988" y="176274"/>
                  </a:cubicBezTo>
                  <a:lnTo>
                    <a:pt x="7980" y="176274"/>
                  </a:lnTo>
                  <a:cubicBezTo>
                    <a:pt x="3573" y="176274"/>
                    <a:pt x="0" y="172702"/>
                    <a:pt x="0" y="168295"/>
                  </a:cubicBezTo>
                  <a:lnTo>
                    <a:pt x="0" y="7980"/>
                  </a:lnTo>
                  <a:cubicBezTo>
                    <a:pt x="0" y="3573"/>
                    <a:pt x="3573" y="0"/>
                    <a:pt x="798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343967" cy="214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8700" y="6330803"/>
            <a:ext cx="17078551" cy="1741806"/>
            <a:chOff x="0" y="0"/>
            <a:chExt cx="4498055" cy="45874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498055" cy="458747"/>
            </a:xfrm>
            <a:custGeom>
              <a:avLst/>
              <a:gdLst/>
              <a:ahLst/>
              <a:cxnLst/>
              <a:rect r="r" b="b" t="t" l="l"/>
              <a:pathLst>
                <a:path h="458747" w="4498055">
                  <a:moveTo>
                    <a:pt x="7706" y="0"/>
                  </a:moveTo>
                  <a:lnTo>
                    <a:pt x="4490348" y="0"/>
                  </a:lnTo>
                  <a:cubicBezTo>
                    <a:pt x="4494604" y="0"/>
                    <a:pt x="4498055" y="3450"/>
                    <a:pt x="4498055" y="7706"/>
                  </a:cubicBezTo>
                  <a:lnTo>
                    <a:pt x="4498055" y="451041"/>
                  </a:lnTo>
                  <a:cubicBezTo>
                    <a:pt x="4498055" y="453085"/>
                    <a:pt x="4497243" y="455045"/>
                    <a:pt x="4495797" y="456490"/>
                  </a:cubicBezTo>
                  <a:cubicBezTo>
                    <a:pt x="4494352" y="457935"/>
                    <a:pt x="4492392" y="458747"/>
                    <a:pt x="4490348" y="458747"/>
                  </a:cubicBezTo>
                  <a:lnTo>
                    <a:pt x="7706" y="458747"/>
                  </a:lnTo>
                  <a:cubicBezTo>
                    <a:pt x="3450" y="458747"/>
                    <a:pt x="0" y="455297"/>
                    <a:pt x="0" y="451041"/>
                  </a:cubicBezTo>
                  <a:lnTo>
                    <a:pt x="0" y="7706"/>
                  </a:lnTo>
                  <a:cubicBezTo>
                    <a:pt x="0" y="3450"/>
                    <a:pt x="3450" y="0"/>
                    <a:pt x="77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498055" cy="496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90314" y="1655750"/>
            <a:ext cx="16493501" cy="85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Load dataset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21225" y="2591741"/>
            <a:ext cx="16493501" cy="85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Created Trusted Zone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4416" y="3518208"/>
            <a:ext cx="16493501" cy="85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Initialize Attention LSTM Mode for each cloudlet,Restricted Sotmax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65799" y="4455158"/>
            <a:ext cx="16493501" cy="85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Local Training n each cloudlet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5332264"/>
            <a:ext cx="16493501" cy="85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Send model weights from each cloudlet to server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73274" y="6153956"/>
            <a:ext cx="16493501" cy="1989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FedAvg on server: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1C2120"/>
                </a:solidFill>
                <a:latin typeface="Calibri (MS)"/>
                <a:ea typeface="Calibri (MS)"/>
                <a:cs typeface="Calibri (MS)"/>
                <a:sym typeface="Calibri (MS)"/>
              </a:rPr>
              <a:t>Aggregate weight 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1C2120"/>
                </a:solidFill>
                <a:latin typeface="Calibri (MS)"/>
                <a:ea typeface="Calibri (MS)"/>
                <a:cs typeface="Calibri (MS)"/>
                <a:sym typeface="Calibri (MS)"/>
              </a:rPr>
              <a:t>create global modal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028700" y="8225009"/>
            <a:ext cx="16493501" cy="989670"/>
            <a:chOff x="0" y="0"/>
            <a:chExt cx="4343967" cy="26065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343967" cy="260654"/>
            </a:xfrm>
            <a:custGeom>
              <a:avLst/>
              <a:gdLst/>
              <a:ahLst/>
              <a:cxnLst/>
              <a:rect r="r" b="b" t="t" l="l"/>
              <a:pathLst>
                <a:path h="260654" w="4343967">
                  <a:moveTo>
                    <a:pt x="7980" y="0"/>
                  </a:moveTo>
                  <a:lnTo>
                    <a:pt x="4335988" y="0"/>
                  </a:lnTo>
                  <a:cubicBezTo>
                    <a:pt x="4340395" y="0"/>
                    <a:pt x="4343967" y="3573"/>
                    <a:pt x="4343967" y="7980"/>
                  </a:cubicBezTo>
                  <a:lnTo>
                    <a:pt x="4343967" y="252674"/>
                  </a:lnTo>
                  <a:cubicBezTo>
                    <a:pt x="4343967" y="257081"/>
                    <a:pt x="4340395" y="260654"/>
                    <a:pt x="4335988" y="260654"/>
                  </a:cubicBezTo>
                  <a:lnTo>
                    <a:pt x="7980" y="260654"/>
                  </a:lnTo>
                  <a:cubicBezTo>
                    <a:pt x="3573" y="260654"/>
                    <a:pt x="0" y="257081"/>
                    <a:pt x="0" y="252674"/>
                  </a:cubicBezTo>
                  <a:lnTo>
                    <a:pt x="0" y="7980"/>
                  </a:lnTo>
                  <a:cubicBezTo>
                    <a:pt x="0" y="3573"/>
                    <a:pt x="3573" y="0"/>
                    <a:pt x="798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4343967" cy="298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473274" y="8082134"/>
            <a:ext cx="17078551" cy="85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Send aggregated model to zone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97250" y="8710294"/>
            <a:ext cx="16493501" cy="548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Find accuracy, precision, f1 score, recall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028700" y="9410700"/>
            <a:ext cx="16493501" cy="933450"/>
            <a:chOff x="0" y="0"/>
            <a:chExt cx="4343967" cy="24584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343967" cy="245847"/>
            </a:xfrm>
            <a:custGeom>
              <a:avLst/>
              <a:gdLst/>
              <a:ahLst/>
              <a:cxnLst/>
              <a:rect r="r" b="b" t="t" l="l"/>
              <a:pathLst>
                <a:path h="245847" w="4343967">
                  <a:moveTo>
                    <a:pt x="7980" y="0"/>
                  </a:moveTo>
                  <a:lnTo>
                    <a:pt x="4335988" y="0"/>
                  </a:lnTo>
                  <a:cubicBezTo>
                    <a:pt x="4340395" y="0"/>
                    <a:pt x="4343967" y="3573"/>
                    <a:pt x="4343967" y="7980"/>
                  </a:cubicBezTo>
                  <a:lnTo>
                    <a:pt x="4343967" y="237867"/>
                  </a:lnTo>
                  <a:cubicBezTo>
                    <a:pt x="4343967" y="242274"/>
                    <a:pt x="4340395" y="245847"/>
                    <a:pt x="4335988" y="245847"/>
                  </a:cubicBezTo>
                  <a:lnTo>
                    <a:pt x="7980" y="245847"/>
                  </a:lnTo>
                  <a:cubicBezTo>
                    <a:pt x="3573" y="245847"/>
                    <a:pt x="0" y="242274"/>
                    <a:pt x="0" y="237867"/>
                  </a:cubicBezTo>
                  <a:lnTo>
                    <a:pt x="0" y="7980"/>
                  </a:lnTo>
                  <a:cubicBezTo>
                    <a:pt x="0" y="3573"/>
                    <a:pt x="3573" y="0"/>
                    <a:pt x="798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4343967" cy="283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3627833" y="9404206"/>
            <a:ext cx="11880285" cy="85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Repeat to get improved global model each time</a:t>
            </a:r>
          </a:p>
        </p:txBody>
      </p:sp>
      <p:sp>
        <p:nvSpPr>
          <p:cNvPr name="AutoShape 39" id="39"/>
          <p:cNvSpPr/>
          <p:nvPr/>
        </p:nvSpPr>
        <p:spPr>
          <a:xfrm>
            <a:off x="8262458" y="2620316"/>
            <a:ext cx="0" cy="1524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0" id="40"/>
          <p:cNvSpPr/>
          <p:nvPr/>
        </p:nvSpPr>
        <p:spPr>
          <a:xfrm>
            <a:off x="8281508" y="3461058"/>
            <a:ext cx="0" cy="1524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1" id="41"/>
          <p:cNvSpPr/>
          <p:nvPr/>
        </p:nvSpPr>
        <p:spPr>
          <a:xfrm>
            <a:off x="8262458" y="4368475"/>
            <a:ext cx="0" cy="21002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2" id="42"/>
          <p:cNvSpPr/>
          <p:nvPr/>
        </p:nvSpPr>
        <p:spPr>
          <a:xfrm flipH="true">
            <a:off x="8243408" y="5305425"/>
            <a:ext cx="19050" cy="24812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3" id="43"/>
          <p:cNvSpPr/>
          <p:nvPr/>
        </p:nvSpPr>
        <p:spPr>
          <a:xfrm flipH="true">
            <a:off x="8224414" y="6183989"/>
            <a:ext cx="19050" cy="24812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4" id="44"/>
          <p:cNvSpPr/>
          <p:nvPr/>
        </p:nvSpPr>
        <p:spPr>
          <a:xfrm flipH="true">
            <a:off x="8205420" y="8019347"/>
            <a:ext cx="19050" cy="24812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5" id="45"/>
          <p:cNvSpPr/>
          <p:nvPr/>
        </p:nvSpPr>
        <p:spPr>
          <a:xfrm flipH="true">
            <a:off x="8233939" y="9235187"/>
            <a:ext cx="19050" cy="24812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67029"/>
            <a:ext cx="15411503" cy="85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b="true" sz="43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Disadvantages of Using Standard Softmax in Non-IID Settings: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783840"/>
            <a:ext cx="17259300" cy="5166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0" indent="-388615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Wrong gradients: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 </a:t>
            </a:r>
            <a:r>
              <a:rPr lang="en-US" sz="3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model still updates weights for classes it has never seen.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 That adds noise to the training.</a:t>
            </a:r>
          </a:p>
          <a:p>
            <a:pPr algn="l" marL="777230" indent="-388615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Slow convergence:</a:t>
            </a:r>
          </a:p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 Learning takes longer because updates are distracted by irrelevant classe</a:t>
            </a:r>
          </a:p>
          <a:p>
            <a:pPr algn="l" marL="777230" indent="-388615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Unstable training: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</a:t>
            </a:r>
            <a:r>
              <a:rPr lang="en-US" sz="3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Clients may become biased or confused about how to differentiate between many classes they never observed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733170" y="-48435"/>
            <a:ext cx="6108790" cy="1017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b="true" sz="52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FedRS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08385" y="1299377"/>
            <a:ext cx="4638913" cy="69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Step 1: Data Preparation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219394" y="2331888"/>
            <a:ext cx="5271492" cy="69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Step2:</a:t>
            </a:r>
            <a:r>
              <a:rPr lang="en-US" b="true" sz="35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Create Zones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463165" y="3472859"/>
            <a:ext cx="10646271" cy="69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Step3:</a:t>
            </a:r>
            <a:r>
              <a:rPr lang="en-US" b="true" sz="35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LSTM + Attention + Restricted Softmax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92911" y="4171995"/>
            <a:ext cx="9082207" cy="580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0" indent="-388615" lvl="1">
              <a:lnSpc>
                <a:spcPts val="3491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Input: x ∈ ℝ^{B×125×45}</a:t>
            </a:r>
          </a:p>
          <a:p>
            <a:pPr algn="l">
              <a:lnSpc>
                <a:spcPts val="3491"/>
              </a:lnSpc>
            </a:pPr>
          </a:p>
          <a:p>
            <a:pPr algn="l" marL="777230" indent="-388615" lvl="1">
              <a:lnSpc>
                <a:spcPts val="3491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Apply 2-layer Bi-LSTM (hidden size h = 128):  </a:t>
            </a:r>
          </a:p>
          <a:p>
            <a:pPr algn="l">
              <a:lnSpc>
                <a:spcPts val="3491"/>
              </a:lnSpc>
            </a:pPr>
            <a:r>
              <a:rPr lang="en-US" sz="3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out ∈ ℝ^{B×125×256}</a:t>
            </a:r>
          </a:p>
          <a:p>
            <a:pPr algn="l">
              <a:lnSpc>
                <a:spcPts val="3491"/>
              </a:lnSpc>
            </a:pPr>
          </a:p>
          <a:p>
            <a:pPr algn="l" marL="777230" indent="-388615" lvl="1">
              <a:lnSpc>
                <a:spcPts val="3491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Compute attention weights:  </a:t>
            </a:r>
          </a:p>
          <a:p>
            <a:pPr algn="l">
              <a:lnSpc>
                <a:spcPts val="3491"/>
              </a:lnSpc>
            </a:pPr>
            <a:r>
              <a:rPr lang="en-US" sz="3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 = softmax(Wₐ · out) ∈ ℝ^{B×125×1}</a:t>
            </a:r>
          </a:p>
          <a:p>
            <a:pPr algn="l">
              <a:lnSpc>
                <a:spcPts val="3491"/>
              </a:lnSpc>
            </a:pPr>
          </a:p>
          <a:p>
            <a:pPr algn="l" marL="777230" indent="-388615" lvl="1">
              <a:lnSpc>
                <a:spcPts val="3491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Compute context vector:  </a:t>
            </a:r>
          </a:p>
          <a:p>
            <a:pPr algn="l">
              <a:lnSpc>
                <a:spcPts val="3491"/>
              </a:lnSpc>
            </a:pPr>
            <a:r>
              <a:rPr lang="en-US" sz="3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ctx = Σ_{t=1}^{T} (wₜ · outₜ) ∈ ℝ^{B×256}</a:t>
            </a:r>
          </a:p>
          <a:p>
            <a:pPr algn="l">
              <a:lnSpc>
                <a:spcPts val="3491"/>
              </a:lnSpc>
            </a:pPr>
          </a:p>
          <a:p>
            <a:pPr algn="l" marL="777230" indent="-388615" lvl="1">
              <a:lnSpc>
                <a:spcPts val="3491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Fully Connected Layer:  </a:t>
            </a:r>
          </a:p>
          <a:p>
            <a:pPr algn="l">
              <a:lnSpc>
                <a:spcPts val="3491"/>
              </a:lnSpc>
            </a:pPr>
            <a:r>
              <a:rPr lang="en-US" sz="35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logits = W_f · ctx + b ∈ ℝ^{B×C}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4250" y="245370"/>
            <a:ext cx="9450943" cy="2447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1" indent="-367026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FF313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Apply Restricted Softmax: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Select top-k logits (default: k=5)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Apply softmax with temperature α to only those top-k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Final output: probability over restricted class set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65777" y="3144404"/>
            <a:ext cx="7218402" cy="64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softmax(z_i) = exp</a:t>
            </a: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(z_i / α)</a:t>
            </a: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/ sum_j [exp</a:t>
            </a: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(z_j / α)</a:t>
            </a: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]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80164" y="4063221"/>
            <a:ext cx="4789765" cy="124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logits = [6.2, 3.6, 2.5]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softmax ≈ [0.87, 0.09, 0.04]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5351" y="5396406"/>
            <a:ext cx="5589627" cy="64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With α = 0.9: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80164" y="6319697"/>
            <a:ext cx="8173599" cy="124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logits / 0.9 = [6.89, 4.00, 2.78]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softmax ≈ [0.91, 0.06, 0.03]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4611"/>
            <a:ext cx="8115300" cy="706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1C212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Step4:</a:t>
            </a:r>
            <a:r>
              <a:rPr lang="en-US" b="true" sz="3699">
                <a:solidFill>
                  <a:srgbClr val="1C212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Local Training (Client-Side)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07379" y="895350"/>
            <a:ext cx="13122317" cy="784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1" indent="-367026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For each client/zone k = 1 to K: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  Initialize local model M_k with global weights w_global.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  Train M_k on local data (zone_k) for E epochs using: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  Cross-Entropy Loss:   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                 L = - ∑_{i=1}^{C} yᵢ * log(ŷᵢ)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                           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  <a:spcBef>
                <a:spcPct val="0"/>
              </a:spcBef>
            </a:pPr>
          </a:p>
          <a:p>
            <a:pPr algn="l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584308" y="3997602"/>
            <a:ext cx="10682665" cy="3647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Where: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 L = Loss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 C = total number of classes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 yᵢ = ground truth (1 if true class, 0 otherwise)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 ŷᵢ = predicted probability for class i (from softmax)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161925"/>
            <a:ext cx="9144000" cy="78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1C212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Step 4: Model Aggregation (FedAvg)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97123" y="876300"/>
            <a:ext cx="8374975" cy="8056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Collect local weights: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w(1),w(2),…,w(K)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Aggregate using Federated Averaging: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w_global = (1 / K) * ∑_{k=1}^{K} w^(k)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</a:p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Where: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K = number of clients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w^(k) = weights from client k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w_global = averaged global weights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</a:p>
          <a:p>
            <a:pPr algn="l">
              <a:lnSpc>
                <a:spcPts val="5319"/>
              </a:lnSpc>
              <a:spcBef>
                <a:spcPct val="0"/>
              </a:spcBef>
            </a:pPr>
          </a:p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Update global model with wglobal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8832" y="516552"/>
            <a:ext cx="8611400" cy="66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Step 7: Send Aggregate Model to Zone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28832" y="1445558"/>
            <a:ext cx="9460891" cy="167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83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Each cloudlet recieves updated global model</a:t>
            </a:r>
          </a:p>
          <a:p>
            <a:pPr algn="just" marL="669283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Zone-wise Metrics:</a:t>
            </a:r>
          </a:p>
          <a:p>
            <a:pPr algn="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Accuracy, Precision, Recall, F1-score on each zone.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8832" y="3558814"/>
            <a:ext cx="9025023" cy="1176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Step8:Repeat Step 4-7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For multiple FL round and improve accuracy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1931" y="5010150"/>
            <a:ext cx="6498824" cy="64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Step9:Compare Global vs local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243771" y="6420736"/>
            <a:ext cx="6769284" cy="64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Step 10:Plot and analyze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72108" y="243766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4A5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504846" y="3265952"/>
            <a:ext cx="821942" cy="674279"/>
            <a:chOff x="0" y="0"/>
            <a:chExt cx="216479" cy="1775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6479" cy="177588"/>
            </a:xfrm>
            <a:custGeom>
              <a:avLst/>
              <a:gdLst/>
              <a:ahLst/>
              <a:cxnLst/>
              <a:rect r="r" b="b" t="t" l="l"/>
              <a:pathLst>
                <a:path h="177588" w="216479">
                  <a:moveTo>
                    <a:pt x="108239" y="0"/>
                  </a:moveTo>
                  <a:cubicBezTo>
                    <a:pt x="48460" y="0"/>
                    <a:pt x="0" y="39754"/>
                    <a:pt x="0" y="88794"/>
                  </a:cubicBezTo>
                  <a:cubicBezTo>
                    <a:pt x="0" y="137834"/>
                    <a:pt x="48460" y="177588"/>
                    <a:pt x="108239" y="177588"/>
                  </a:cubicBezTo>
                  <a:cubicBezTo>
                    <a:pt x="168018" y="177588"/>
                    <a:pt x="216479" y="137834"/>
                    <a:pt x="216479" y="88794"/>
                  </a:cubicBezTo>
                  <a:cubicBezTo>
                    <a:pt x="216479" y="39754"/>
                    <a:pt x="168018" y="0"/>
                    <a:pt x="108239" y="0"/>
                  </a:cubicBezTo>
                  <a:close/>
                </a:path>
              </a:pathLst>
            </a:custGeom>
            <a:solidFill>
              <a:srgbClr val="0DB9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0295" y="-78601"/>
              <a:ext cx="175889" cy="239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388927" y="4382840"/>
            <a:ext cx="726725" cy="631508"/>
            <a:chOff x="0" y="0"/>
            <a:chExt cx="935352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5352" cy="812800"/>
            </a:xfrm>
            <a:custGeom>
              <a:avLst/>
              <a:gdLst/>
              <a:ahLst/>
              <a:cxnLst/>
              <a:rect r="r" b="b" t="t" l="l"/>
              <a:pathLst>
                <a:path h="812800" w="935352">
                  <a:moveTo>
                    <a:pt x="467676" y="0"/>
                  </a:moveTo>
                  <a:cubicBezTo>
                    <a:pt x="209386" y="0"/>
                    <a:pt x="0" y="181951"/>
                    <a:pt x="0" y="406400"/>
                  </a:cubicBezTo>
                  <a:cubicBezTo>
                    <a:pt x="0" y="630849"/>
                    <a:pt x="209386" y="812800"/>
                    <a:pt x="467676" y="812800"/>
                  </a:cubicBezTo>
                  <a:cubicBezTo>
                    <a:pt x="725966" y="812800"/>
                    <a:pt x="935352" y="630849"/>
                    <a:pt x="935352" y="406400"/>
                  </a:cubicBezTo>
                  <a:cubicBezTo>
                    <a:pt x="935352" y="181951"/>
                    <a:pt x="725966" y="0"/>
                    <a:pt x="46767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87689" y="-19050"/>
              <a:ext cx="759974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26012" y="6785174"/>
            <a:ext cx="2016911" cy="1683306"/>
            <a:chOff x="0" y="0"/>
            <a:chExt cx="531203" cy="4433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1203" cy="443340"/>
            </a:xfrm>
            <a:custGeom>
              <a:avLst/>
              <a:gdLst/>
              <a:ahLst/>
              <a:cxnLst/>
              <a:rect r="r" b="b" t="t" l="l"/>
              <a:pathLst>
                <a:path h="443340" w="531203">
                  <a:moveTo>
                    <a:pt x="0" y="0"/>
                  </a:moveTo>
                  <a:lnTo>
                    <a:pt x="531203" y="0"/>
                  </a:lnTo>
                  <a:lnTo>
                    <a:pt x="531203" y="443340"/>
                  </a:lnTo>
                  <a:lnTo>
                    <a:pt x="0" y="443340"/>
                  </a:lnTo>
                  <a:close/>
                </a:path>
              </a:pathLst>
            </a:custGeom>
            <a:solidFill>
              <a:srgbClr val="A4A5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531203" cy="5385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26012" y="3980710"/>
            <a:ext cx="2016911" cy="1781748"/>
            <a:chOff x="0" y="0"/>
            <a:chExt cx="531203" cy="4692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1203" cy="469267"/>
            </a:xfrm>
            <a:custGeom>
              <a:avLst/>
              <a:gdLst/>
              <a:ahLst/>
              <a:cxnLst/>
              <a:rect r="r" b="b" t="t" l="l"/>
              <a:pathLst>
                <a:path h="469267" w="531203">
                  <a:moveTo>
                    <a:pt x="0" y="0"/>
                  </a:moveTo>
                  <a:lnTo>
                    <a:pt x="531203" y="0"/>
                  </a:lnTo>
                  <a:lnTo>
                    <a:pt x="531203" y="469267"/>
                  </a:lnTo>
                  <a:lnTo>
                    <a:pt x="0" y="469267"/>
                  </a:lnTo>
                  <a:close/>
                </a:path>
              </a:pathLst>
            </a:custGeom>
            <a:solidFill>
              <a:srgbClr val="A4A5A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531203" cy="564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76155" y="1339449"/>
            <a:ext cx="2016911" cy="1894523"/>
            <a:chOff x="0" y="0"/>
            <a:chExt cx="531203" cy="4989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31203" cy="498969"/>
            </a:xfrm>
            <a:custGeom>
              <a:avLst/>
              <a:gdLst/>
              <a:ahLst/>
              <a:cxnLst/>
              <a:rect r="r" b="b" t="t" l="l"/>
              <a:pathLst>
                <a:path h="498969" w="531203">
                  <a:moveTo>
                    <a:pt x="0" y="0"/>
                  </a:moveTo>
                  <a:lnTo>
                    <a:pt x="531203" y="0"/>
                  </a:lnTo>
                  <a:lnTo>
                    <a:pt x="531203" y="498969"/>
                  </a:lnTo>
                  <a:lnTo>
                    <a:pt x="0" y="498969"/>
                  </a:lnTo>
                  <a:close/>
                </a:path>
              </a:pathLst>
            </a:custGeom>
            <a:solidFill>
              <a:srgbClr val="A4A5A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531203" cy="5942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 flipH="true" flipV="true">
            <a:off x="1938751" y="3055730"/>
            <a:ext cx="8567207" cy="522371"/>
          </a:xfrm>
          <a:prstGeom prst="line">
            <a:avLst/>
          </a:prstGeom>
          <a:ln cap="flat" w="19050">
            <a:solidFill>
              <a:srgbClr val="0571D3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1" id="21"/>
          <p:cNvGrpSpPr/>
          <p:nvPr/>
        </p:nvGrpSpPr>
        <p:grpSpPr>
          <a:xfrm rot="0">
            <a:off x="7216347" y="6068765"/>
            <a:ext cx="111442" cy="108585"/>
            <a:chOff x="0" y="0"/>
            <a:chExt cx="148590" cy="14478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46990" y="45720"/>
              <a:ext cx="49530" cy="52070"/>
            </a:xfrm>
            <a:custGeom>
              <a:avLst/>
              <a:gdLst/>
              <a:ahLst/>
              <a:cxnLst/>
              <a:rect r="r" b="b" t="t" l="l"/>
              <a:pathLst>
                <a:path h="52070" w="49530">
                  <a:moveTo>
                    <a:pt x="49530" y="17780"/>
                  </a:moveTo>
                  <a:cubicBezTo>
                    <a:pt x="27940" y="5207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3180" y="7620"/>
                    <a:pt x="43180" y="76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AutoShape 23" id="23"/>
          <p:cNvSpPr/>
          <p:nvPr/>
        </p:nvSpPr>
        <p:spPr>
          <a:xfrm flipV="true">
            <a:off x="1924367" y="3606684"/>
            <a:ext cx="8563121" cy="1569177"/>
          </a:xfrm>
          <a:prstGeom prst="line">
            <a:avLst/>
          </a:prstGeom>
          <a:ln cap="flat" w="38100">
            <a:solidFill>
              <a:srgbClr val="0571D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1474677" y="1339449"/>
            <a:ext cx="891540" cy="911542"/>
            <a:chOff x="0" y="0"/>
            <a:chExt cx="234809" cy="24007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34809" cy="240077"/>
            </a:xfrm>
            <a:custGeom>
              <a:avLst/>
              <a:gdLst/>
              <a:ahLst/>
              <a:cxnLst/>
              <a:rect r="r" b="b" t="t" l="l"/>
              <a:pathLst>
                <a:path h="240077" w="234809">
                  <a:moveTo>
                    <a:pt x="117404" y="0"/>
                  </a:moveTo>
                  <a:cubicBezTo>
                    <a:pt x="52564" y="0"/>
                    <a:pt x="0" y="53743"/>
                    <a:pt x="0" y="120039"/>
                  </a:cubicBezTo>
                  <a:cubicBezTo>
                    <a:pt x="0" y="186334"/>
                    <a:pt x="52564" y="240077"/>
                    <a:pt x="117404" y="240077"/>
                  </a:cubicBezTo>
                  <a:cubicBezTo>
                    <a:pt x="182245" y="240077"/>
                    <a:pt x="234809" y="186334"/>
                    <a:pt x="234809" y="120039"/>
                  </a:cubicBezTo>
                  <a:cubicBezTo>
                    <a:pt x="234809" y="53743"/>
                    <a:pt x="182245" y="0"/>
                    <a:pt x="11740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22013" y="-72743"/>
              <a:ext cx="190782" cy="2903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66361" y="3980710"/>
            <a:ext cx="891540" cy="911542"/>
            <a:chOff x="0" y="0"/>
            <a:chExt cx="234809" cy="24007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34809" cy="240077"/>
            </a:xfrm>
            <a:custGeom>
              <a:avLst/>
              <a:gdLst/>
              <a:ahLst/>
              <a:cxnLst/>
              <a:rect r="r" b="b" t="t" l="l"/>
              <a:pathLst>
                <a:path h="240077" w="234809">
                  <a:moveTo>
                    <a:pt x="117404" y="0"/>
                  </a:moveTo>
                  <a:cubicBezTo>
                    <a:pt x="52564" y="0"/>
                    <a:pt x="0" y="53743"/>
                    <a:pt x="0" y="120039"/>
                  </a:cubicBezTo>
                  <a:cubicBezTo>
                    <a:pt x="0" y="186334"/>
                    <a:pt x="52564" y="240077"/>
                    <a:pt x="117404" y="240077"/>
                  </a:cubicBezTo>
                  <a:cubicBezTo>
                    <a:pt x="182245" y="240077"/>
                    <a:pt x="234809" y="186334"/>
                    <a:pt x="234809" y="120039"/>
                  </a:cubicBezTo>
                  <a:cubicBezTo>
                    <a:pt x="234809" y="53743"/>
                    <a:pt x="182245" y="0"/>
                    <a:pt x="11740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22013" y="-72743"/>
              <a:ext cx="190782" cy="2903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76155" y="1339449"/>
            <a:ext cx="490206" cy="501205"/>
            <a:chOff x="0" y="0"/>
            <a:chExt cx="234809" cy="24007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34809" cy="240077"/>
            </a:xfrm>
            <a:custGeom>
              <a:avLst/>
              <a:gdLst/>
              <a:ahLst/>
              <a:cxnLst/>
              <a:rect r="r" b="b" t="t" l="l"/>
              <a:pathLst>
                <a:path h="240077" w="234809">
                  <a:moveTo>
                    <a:pt x="117404" y="0"/>
                  </a:moveTo>
                  <a:cubicBezTo>
                    <a:pt x="52564" y="0"/>
                    <a:pt x="0" y="53743"/>
                    <a:pt x="0" y="120039"/>
                  </a:cubicBezTo>
                  <a:cubicBezTo>
                    <a:pt x="0" y="186334"/>
                    <a:pt x="52564" y="240077"/>
                    <a:pt x="117404" y="240077"/>
                  </a:cubicBezTo>
                  <a:cubicBezTo>
                    <a:pt x="182245" y="240077"/>
                    <a:pt x="234809" y="186334"/>
                    <a:pt x="234809" y="120039"/>
                  </a:cubicBezTo>
                  <a:cubicBezTo>
                    <a:pt x="234809" y="53743"/>
                    <a:pt x="182245" y="0"/>
                    <a:pt x="117404" y="0"/>
                  </a:cubicBezTo>
                  <a:close/>
                </a:path>
              </a:pathLst>
            </a:custGeom>
            <a:solidFill>
              <a:srgbClr val="D3D3D3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22013" y="-72743"/>
              <a:ext cx="190782" cy="2903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39368" y="4132238"/>
            <a:ext cx="490206" cy="501205"/>
            <a:chOff x="0" y="0"/>
            <a:chExt cx="234809" cy="24007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34809" cy="240077"/>
            </a:xfrm>
            <a:custGeom>
              <a:avLst/>
              <a:gdLst/>
              <a:ahLst/>
              <a:cxnLst/>
              <a:rect r="r" b="b" t="t" l="l"/>
              <a:pathLst>
                <a:path h="240077" w="234809">
                  <a:moveTo>
                    <a:pt x="117404" y="0"/>
                  </a:moveTo>
                  <a:cubicBezTo>
                    <a:pt x="52564" y="0"/>
                    <a:pt x="0" y="53743"/>
                    <a:pt x="0" y="120039"/>
                  </a:cubicBezTo>
                  <a:cubicBezTo>
                    <a:pt x="0" y="186334"/>
                    <a:pt x="52564" y="240077"/>
                    <a:pt x="117404" y="240077"/>
                  </a:cubicBezTo>
                  <a:cubicBezTo>
                    <a:pt x="182245" y="240077"/>
                    <a:pt x="234809" y="186334"/>
                    <a:pt x="234809" y="120039"/>
                  </a:cubicBezTo>
                  <a:cubicBezTo>
                    <a:pt x="234809" y="53743"/>
                    <a:pt x="182245" y="0"/>
                    <a:pt x="117404" y="0"/>
                  </a:cubicBezTo>
                  <a:close/>
                </a:path>
              </a:pathLst>
            </a:custGeom>
            <a:solidFill>
              <a:srgbClr val="D3D3D3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22013" y="-72743"/>
              <a:ext cx="190782" cy="2903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-2859898" y="2002071"/>
            <a:ext cx="9560691" cy="1355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&gt;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-3045878" y="4690260"/>
            <a:ext cx="9560691" cy="1195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0"/>
              </a:lnSpc>
            </a:pPr>
            <a:r>
              <a:rPr lang="en-US" sz="40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&lt;</a:t>
            </a:r>
          </a:p>
          <a:p>
            <a:pPr algn="ctr">
              <a:lnSpc>
                <a:spcPts val="3871"/>
              </a:lnSpc>
            </a:pPr>
            <a:r>
              <a:rPr lang="en-US" sz="3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0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366217" y="8215421"/>
            <a:ext cx="3173600" cy="1583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device not selected for this round of computation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0487488" y="3313063"/>
            <a:ext cx="587241" cy="587241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571D3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107950"/>
              <a:ext cx="711200" cy="501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8709918" y="7367060"/>
            <a:ext cx="5196577" cy="108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output fraction with 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greater than threshold</a:t>
            </a:r>
          </a:p>
        </p:txBody>
      </p:sp>
      <p:sp>
        <p:nvSpPr>
          <p:cNvPr name="AutoShape 43" id="43"/>
          <p:cNvSpPr/>
          <p:nvPr/>
        </p:nvSpPr>
        <p:spPr>
          <a:xfrm>
            <a:off x="10752289" y="5014347"/>
            <a:ext cx="0" cy="2196305"/>
          </a:xfrm>
          <a:prstGeom prst="line">
            <a:avLst/>
          </a:prstGeom>
          <a:ln cap="flat" w="38100">
            <a:solidFill>
              <a:srgbClr val="0571D3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44" id="44"/>
          <p:cNvSpPr txBox="true"/>
          <p:nvPr/>
        </p:nvSpPr>
        <p:spPr>
          <a:xfrm rot="0">
            <a:off x="3681767" y="3110147"/>
            <a:ext cx="5028151" cy="1674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0"/>
              </a:lnSpc>
            </a:pPr>
            <a:r>
              <a:rPr lang="en-US" sz="3057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Federated aggregation</a:t>
            </a:r>
          </a:p>
          <a:p>
            <a:pPr algn="ctr">
              <a:lnSpc>
                <a:spcPts val="4280"/>
              </a:lnSpc>
              <a:spcBef>
                <a:spcPct val="0"/>
              </a:spcBef>
            </a:pPr>
            <a:r>
              <a:rPr lang="en-US" sz="30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combine  reports from multiple devices</a:t>
            </a:r>
          </a:p>
        </p:txBody>
      </p:sp>
      <p:sp>
        <p:nvSpPr>
          <p:cNvPr name="AutoShape 45" id="45"/>
          <p:cNvSpPr/>
          <p:nvPr/>
        </p:nvSpPr>
        <p:spPr>
          <a:xfrm>
            <a:off x="10506538" y="1558499"/>
            <a:ext cx="0" cy="2196305"/>
          </a:xfrm>
          <a:prstGeom prst="line">
            <a:avLst/>
          </a:prstGeom>
          <a:ln cap="flat" w="38100">
            <a:solidFill>
              <a:srgbClr val="0571D3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46" id="46"/>
          <p:cNvSpPr txBox="true"/>
          <p:nvPr/>
        </p:nvSpPr>
        <p:spPr>
          <a:xfrm rot="0">
            <a:off x="12943801" y="7367060"/>
            <a:ext cx="2382203" cy="554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sensor_reading </a:t>
            </a:r>
          </a:p>
        </p:txBody>
      </p:sp>
      <p:sp>
        <p:nvSpPr>
          <p:cNvPr name="AutoShape 47" id="47"/>
          <p:cNvSpPr/>
          <p:nvPr/>
        </p:nvSpPr>
        <p:spPr>
          <a:xfrm flipH="true">
            <a:off x="10506538" y="1571001"/>
            <a:ext cx="2196305" cy="0"/>
          </a:xfrm>
          <a:prstGeom prst="line">
            <a:avLst/>
          </a:prstGeom>
          <a:ln cap="flat" w="38100">
            <a:solidFill>
              <a:srgbClr val="0571D3"/>
            </a:solidFill>
            <a:prstDash val="sysDash"/>
            <a:headEnd type="triangle" len="med" w="lg"/>
            <a:tailEnd type="none" len="sm" w="sm"/>
          </a:ln>
        </p:spPr>
      </p:sp>
      <p:sp>
        <p:nvSpPr>
          <p:cNvPr name="TextBox 48" id="48"/>
          <p:cNvSpPr txBox="true"/>
          <p:nvPr/>
        </p:nvSpPr>
        <p:spPr>
          <a:xfrm rot="0">
            <a:off x="12943801" y="914400"/>
            <a:ext cx="4015306" cy="1583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Emphemeral report 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never persist per device </a:t>
            </a:r>
            <a:r>
              <a:rPr lang="en-US" sz="2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report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373490" y="121644"/>
            <a:ext cx="6067445" cy="64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OUTPUT: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85368" y="1139810"/>
            <a:ext cx="7082790" cy="304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Final Global Evaluation on Full Dataset: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 🔹 Accuracy : 0.8973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 🔹 Precision: 0.9144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 🔹 Recall   : 0.8973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 🔹 F1-Score : 0.8944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2183" y="1028700"/>
            <a:ext cx="12666564" cy="7663271"/>
          </a:xfrm>
          <a:custGeom>
            <a:avLst/>
            <a:gdLst/>
            <a:ahLst/>
            <a:cxnLst/>
            <a:rect r="r" b="b" t="t" l="l"/>
            <a:pathLst>
              <a:path h="7663271" w="12666564">
                <a:moveTo>
                  <a:pt x="0" y="0"/>
                </a:moveTo>
                <a:lnTo>
                  <a:pt x="12666564" y="0"/>
                </a:lnTo>
                <a:lnTo>
                  <a:pt x="12666564" y="7663271"/>
                </a:lnTo>
                <a:lnTo>
                  <a:pt x="0" y="7663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080965" y="343534"/>
            <a:ext cx="5945559" cy="824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b="true" sz="42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why not FedRS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32359" y="1053466"/>
            <a:ext cx="20581070" cy="816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1.</a:t>
            </a:r>
            <a:r>
              <a:rPr lang="en-US" b="true" sz="28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Biased Toward Local Classes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           </a:t>
            </a:r>
            <a:r>
              <a:rPr lang="en-US" sz="2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Focuses only on classes present in the local client.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     Poor generalization to global/unseen classes.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2. </a:t>
            </a:r>
            <a:r>
              <a:rPr lang="en-US" b="true" sz="28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Overfitting Risk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          </a:t>
            </a:r>
            <a:r>
              <a:rPr lang="en-US" sz="2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High accuracy on local data, but low global performance due to over-specialization.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3.</a:t>
            </a:r>
            <a:r>
              <a:rPr lang="en-US" b="true" sz="28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Reduced Class Discrimination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         </a:t>
            </a:r>
            <a:r>
              <a:rPr lang="en-US" sz="2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Ignores global class relationships → weaker inter-class learning.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4. </a:t>
            </a:r>
            <a:r>
              <a:rPr lang="en-US" b="true" sz="28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Aggregation Issues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     </a:t>
            </a:r>
            <a:r>
              <a:rPr lang="en-US" sz="2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Different class distributions lead to inconsistent logits across clients.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5.</a:t>
            </a:r>
            <a:r>
              <a:rPr lang="en-US" b="true" sz="28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Requires Careful Hyperparameter Tuning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      </a:t>
            </a:r>
            <a:r>
              <a:rPr lang="en-US" sz="2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</a:t>
            </a:r>
            <a:r>
              <a:rPr lang="en-US" sz="2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Parameters like softmax temperature/restriction thresholds are sensitive.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6. </a:t>
            </a:r>
            <a:r>
              <a:rPr lang="en-US" b="true" sz="28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Not Suitable for Dynamic Class Environments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       </a:t>
            </a:r>
            <a:r>
              <a:rPr lang="en-US" sz="2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Performs poorly when client class distributions change over time (e.g., IoT/streaming).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7.</a:t>
            </a:r>
            <a:r>
              <a:rPr lang="en-US" b="true" sz="28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No Built-in Privacy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      </a:t>
            </a:r>
            <a:r>
              <a:rPr lang="en-US" sz="28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Does not inherently protect data privacy — must be combined with DP or secure aggregation.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52822" y="3937560"/>
            <a:ext cx="5137272" cy="1136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9"/>
              </a:lnSpc>
              <a:spcBef>
                <a:spcPct val="0"/>
              </a:spcBef>
            </a:pPr>
            <a:r>
              <a:rPr lang="en-US" b="true" sz="58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Thank You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4888" y="2073791"/>
            <a:ext cx="9837270" cy="4791415"/>
          </a:xfrm>
          <a:custGeom>
            <a:avLst/>
            <a:gdLst/>
            <a:ahLst/>
            <a:cxnLst/>
            <a:rect r="r" b="b" t="t" l="l"/>
            <a:pathLst>
              <a:path h="4791415" w="9837270">
                <a:moveTo>
                  <a:pt x="0" y="0"/>
                </a:moveTo>
                <a:lnTo>
                  <a:pt x="9837270" y="0"/>
                </a:lnTo>
                <a:lnTo>
                  <a:pt x="9837270" y="4791415"/>
                </a:lnTo>
                <a:lnTo>
                  <a:pt x="0" y="4791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" t="-7577" r="-496" b="-1132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65779" y="6855308"/>
            <a:ext cx="3675568" cy="3086100"/>
            <a:chOff x="0" y="0"/>
            <a:chExt cx="968051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8051" cy="812800"/>
            </a:xfrm>
            <a:custGeom>
              <a:avLst/>
              <a:gdLst/>
              <a:ahLst/>
              <a:cxnLst/>
              <a:rect r="r" b="b" t="t" l="l"/>
              <a:pathLst>
                <a:path h="812800" w="968051">
                  <a:moveTo>
                    <a:pt x="0" y="0"/>
                  </a:moveTo>
                  <a:lnTo>
                    <a:pt x="968051" y="0"/>
                  </a:lnTo>
                  <a:lnTo>
                    <a:pt x="968051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968051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414888" y="1097130"/>
            <a:ext cx="9837270" cy="898188"/>
            <a:chOff x="0" y="0"/>
            <a:chExt cx="2590886" cy="2365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90886" cy="236560"/>
            </a:xfrm>
            <a:custGeom>
              <a:avLst/>
              <a:gdLst/>
              <a:ahLst/>
              <a:cxnLst/>
              <a:rect r="r" b="b" t="t" l="l"/>
              <a:pathLst>
                <a:path h="236560" w="2590886">
                  <a:moveTo>
                    <a:pt x="0" y="0"/>
                  </a:moveTo>
                  <a:lnTo>
                    <a:pt x="2590886" y="0"/>
                  </a:lnTo>
                  <a:lnTo>
                    <a:pt x="2590886" y="236560"/>
                  </a:lnTo>
                  <a:lnTo>
                    <a:pt x="0" y="236560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2590886" cy="312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805912" y="928140"/>
            <a:ext cx="4652254" cy="78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HFL</a:t>
            </a:r>
          </a:p>
        </p:txBody>
      </p:sp>
      <p:sp>
        <p:nvSpPr>
          <p:cNvPr name="AutoShape 10" id="10"/>
          <p:cNvSpPr/>
          <p:nvPr/>
        </p:nvSpPr>
        <p:spPr>
          <a:xfrm flipH="true">
            <a:off x="5661471" y="1097130"/>
            <a:ext cx="0" cy="976661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9167812" y="1048642"/>
            <a:ext cx="0" cy="938071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6141347" y="6855308"/>
            <a:ext cx="3675568" cy="3086100"/>
            <a:chOff x="0" y="0"/>
            <a:chExt cx="968051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68051" cy="812800"/>
            </a:xfrm>
            <a:custGeom>
              <a:avLst/>
              <a:gdLst/>
              <a:ahLst/>
              <a:cxnLst/>
              <a:rect r="r" b="b" t="t" l="l"/>
              <a:pathLst>
                <a:path h="812800" w="968051">
                  <a:moveTo>
                    <a:pt x="0" y="0"/>
                  </a:moveTo>
                  <a:lnTo>
                    <a:pt x="968051" y="0"/>
                  </a:lnTo>
                  <a:lnTo>
                    <a:pt x="968051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968051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4457" y="14513"/>
            <a:ext cx="13886564" cy="843629"/>
            <a:chOff x="0" y="0"/>
            <a:chExt cx="3657367" cy="2221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57367" cy="222190"/>
            </a:xfrm>
            <a:custGeom>
              <a:avLst/>
              <a:gdLst/>
              <a:ahLst/>
              <a:cxnLst/>
              <a:rect r="r" b="b" t="t" l="l"/>
              <a:pathLst>
                <a:path h="222190" w="3657367">
                  <a:moveTo>
                    <a:pt x="28433" y="0"/>
                  </a:moveTo>
                  <a:lnTo>
                    <a:pt x="3628934" y="0"/>
                  </a:lnTo>
                  <a:cubicBezTo>
                    <a:pt x="3636475" y="0"/>
                    <a:pt x="3643707" y="2996"/>
                    <a:pt x="3649039" y="8328"/>
                  </a:cubicBezTo>
                  <a:cubicBezTo>
                    <a:pt x="3654371" y="13660"/>
                    <a:pt x="3657367" y="20892"/>
                    <a:pt x="3657367" y="28433"/>
                  </a:cubicBezTo>
                  <a:lnTo>
                    <a:pt x="3657367" y="193757"/>
                  </a:lnTo>
                  <a:cubicBezTo>
                    <a:pt x="3657367" y="209460"/>
                    <a:pt x="3644637" y="222190"/>
                    <a:pt x="3628934" y="222190"/>
                  </a:cubicBezTo>
                  <a:lnTo>
                    <a:pt x="28433" y="222190"/>
                  </a:lnTo>
                  <a:cubicBezTo>
                    <a:pt x="20892" y="222190"/>
                    <a:pt x="13660" y="219195"/>
                    <a:pt x="8328" y="213862"/>
                  </a:cubicBezTo>
                  <a:cubicBezTo>
                    <a:pt x="2996" y="208530"/>
                    <a:pt x="0" y="201298"/>
                    <a:pt x="0" y="193757"/>
                  </a:cubicBezTo>
                  <a:lnTo>
                    <a:pt x="0" y="28433"/>
                  </a:lnTo>
                  <a:cubicBezTo>
                    <a:pt x="0" y="12730"/>
                    <a:pt x="12730" y="0"/>
                    <a:pt x="284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3657367" cy="298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 flipV="true">
            <a:off x="12210529" y="4832211"/>
            <a:ext cx="0" cy="73879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Object 19" id="19"/>
          <p:cNvGraphicFramePr/>
          <p:nvPr/>
        </p:nvGraphicFramePr>
        <p:xfrm>
          <a:off x="2294255" y="6873422"/>
          <a:ext cx="2514600" cy="1257300"/>
        </p:xfrm>
        <a:graphic>
          <a:graphicData uri="http://schemas.openxmlformats.org/presentationml/2006/ole">
            <p:oleObj imgW="3009900" imgH="17526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20" id="20"/>
          <p:cNvGraphicFramePr/>
          <p:nvPr/>
        </p:nvGraphicFramePr>
        <p:xfrm>
          <a:off x="5969823" y="6950931"/>
          <a:ext cx="2514600" cy="1257300"/>
        </p:xfrm>
        <a:graphic>
          <a:graphicData uri="http://schemas.openxmlformats.org/presentationml/2006/ole">
            <p:oleObj imgW="3009900" imgH="17526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pSp>
        <p:nvGrpSpPr>
          <p:cNvPr name="Group 21" id="21"/>
          <p:cNvGrpSpPr/>
          <p:nvPr/>
        </p:nvGrpSpPr>
        <p:grpSpPr>
          <a:xfrm rot="0">
            <a:off x="9545694" y="6873422"/>
            <a:ext cx="3086100" cy="308610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3D3D3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784289" y="1046529"/>
            <a:ext cx="11200250" cy="64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                                   VFL                                     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923000" y="1062760"/>
            <a:ext cx="11200250" cy="64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FTL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7168" y="-10713"/>
            <a:ext cx="6310998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Different Types  Of  FL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139238" y="4896167"/>
            <a:ext cx="9525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9545694" y="7093806"/>
            <a:ext cx="3086100" cy="243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 mobile game app in India and a health app in the US — very different data, but both can learn user engagement patterns.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9834" y="1363944"/>
            <a:ext cx="17281230" cy="2591303"/>
            <a:chOff x="0" y="0"/>
            <a:chExt cx="5785034" cy="8674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85034" cy="867460"/>
            </a:xfrm>
            <a:custGeom>
              <a:avLst/>
              <a:gdLst/>
              <a:ahLst/>
              <a:cxnLst/>
              <a:rect r="r" b="b" t="t" l="l"/>
              <a:pathLst>
                <a:path h="867460" w="5785034">
                  <a:moveTo>
                    <a:pt x="22400" y="0"/>
                  </a:moveTo>
                  <a:lnTo>
                    <a:pt x="5762634" y="0"/>
                  </a:lnTo>
                  <a:cubicBezTo>
                    <a:pt x="5768575" y="0"/>
                    <a:pt x="5774272" y="2360"/>
                    <a:pt x="5778473" y="6561"/>
                  </a:cubicBezTo>
                  <a:cubicBezTo>
                    <a:pt x="5782674" y="10762"/>
                    <a:pt x="5785034" y="16459"/>
                    <a:pt x="5785034" y="22400"/>
                  </a:cubicBezTo>
                  <a:lnTo>
                    <a:pt x="5785034" y="845060"/>
                  </a:lnTo>
                  <a:cubicBezTo>
                    <a:pt x="5785034" y="851001"/>
                    <a:pt x="5782674" y="856699"/>
                    <a:pt x="5778473" y="860899"/>
                  </a:cubicBezTo>
                  <a:cubicBezTo>
                    <a:pt x="5774272" y="865100"/>
                    <a:pt x="5768575" y="867460"/>
                    <a:pt x="5762634" y="867460"/>
                  </a:cubicBezTo>
                  <a:lnTo>
                    <a:pt x="22400" y="867460"/>
                  </a:lnTo>
                  <a:cubicBezTo>
                    <a:pt x="16459" y="867460"/>
                    <a:pt x="10762" y="865100"/>
                    <a:pt x="6561" y="860899"/>
                  </a:cubicBezTo>
                  <a:cubicBezTo>
                    <a:pt x="2360" y="856699"/>
                    <a:pt x="0" y="851001"/>
                    <a:pt x="0" y="845060"/>
                  </a:cubicBezTo>
                  <a:lnTo>
                    <a:pt x="0" y="22400"/>
                  </a:lnTo>
                  <a:cubicBezTo>
                    <a:pt x="0" y="16459"/>
                    <a:pt x="2360" y="10762"/>
                    <a:pt x="6561" y="6561"/>
                  </a:cubicBezTo>
                  <a:cubicBezTo>
                    <a:pt x="10762" y="2360"/>
                    <a:pt x="16459" y="0"/>
                    <a:pt x="22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85725"/>
              <a:ext cx="5785034" cy="78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9834" y="4117173"/>
            <a:ext cx="17281230" cy="3015811"/>
            <a:chOff x="0" y="0"/>
            <a:chExt cx="5785034" cy="10095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85034" cy="1009568"/>
            </a:xfrm>
            <a:custGeom>
              <a:avLst/>
              <a:gdLst/>
              <a:ahLst/>
              <a:cxnLst/>
              <a:rect r="r" b="b" t="t" l="l"/>
              <a:pathLst>
                <a:path h="1009568" w="5785034">
                  <a:moveTo>
                    <a:pt x="22400" y="0"/>
                  </a:moveTo>
                  <a:lnTo>
                    <a:pt x="5762634" y="0"/>
                  </a:lnTo>
                  <a:cubicBezTo>
                    <a:pt x="5768575" y="0"/>
                    <a:pt x="5774272" y="2360"/>
                    <a:pt x="5778473" y="6561"/>
                  </a:cubicBezTo>
                  <a:cubicBezTo>
                    <a:pt x="5782674" y="10762"/>
                    <a:pt x="5785034" y="16459"/>
                    <a:pt x="5785034" y="22400"/>
                  </a:cubicBezTo>
                  <a:lnTo>
                    <a:pt x="5785034" y="987168"/>
                  </a:lnTo>
                  <a:cubicBezTo>
                    <a:pt x="5785034" y="993109"/>
                    <a:pt x="5782674" y="998806"/>
                    <a:pt x="5778473" y="1003007"/>
                  </a:cubicBezTo>
                  <a:cubicBezTo>
                    <a:pt x="5774272" y="1007208"/>
                    <a:pt x="5768575" y="1009568"/>
                    <a:pt x="5762634" y="1009568"/>
                  </a:cubicBezTo>
                  <a:lnTo>
                    <a:pt x="22400" y="1009568"/>
                  </a:lnTo>
                  <a:cubicBezTo>
                    <a:pt x="16459" y="1009568"/>
                    <a:pt x="10762" y="1007208"/>
                    <a:pt x="6561" y="1003007"/>
                  </a:cubicBezTo>
                  <a:cubicBezTo>
                    <a:pt x="2360" y="998806"/>
                    <a:pt x="0" y="993109"/>
                    <a:pt x="0" y="987168"/>
                  </a:cubicBezTo>
                  <a:lnTo>
                    <a:pt x="0" y="22400"/>
                  </a:lnTo>
                  <a:cubicBezTo>
                    <a:pt x="0" y="16459"/>
                    <a:pt x="2360" y="10762"/>
                    <a:pt x="6561" y="6561"/>
                  </a:cubicBezTo>
                  <a:cubicBezTo>
                    <a:pt x="10762" y="2360"/>
                    <a:pt x="16459" y="0"/>
                    <a:pt x="22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85725"/>
              <a:ext cx="5785034" cy="9238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08368" y="7361803"/>
            <a:ext cx="17671263" cy="2596711"/>
            <a:chOff x="0" y="0"/>
            <a:chExt cx="5915601" cy="8692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15601" cy="869270"/>
            </a:xfrm>
            <a:custGeom>
              <a:avLst/>
              <a:gdLst/>
              <a:ahLst/>
              <a:cxnLst/>
              <a:rect r="r" b="b" t="t" l="l"/>
              <a:pathLst>
                <a:path h="869270" w="5915601">
                  <a:moveTo>
                    <a:pt x="21905" y="0"/>
                  </a:moveTo>
                  <a:lnTo>
                    <a:pt x="5893696" y="0"/>
                  </a:lnTo>
                  <a:cubicBezTo>
                    <a:pt x="5899505" y="0"/>
                    <a:pt x="5905077" y="2308"/>
                    <a:pt x="5909185" y="6416"/>
                  </a:cubicBezTo>
                  <a:cubicBezTo>
                    <a:pt x="5913293" y="10524"/>
                    <a:pt x="5915601" y="16096"/>
                    <a:pt x="5915601" y="21905"/>
                  </a:cubicBezTo>
                  <a:lnTo>
                    <a:pt x="5915601" y="847365"/>
                  </a:lnTo>
                  <a:cubicBezTo>
                    <a:pt x="5915601" y="853175"/>
                    <a:pt x="5913293" y="858746"/>
                    <a:pt x="5909185" y="862854"/>
                  </a:cubicBezTo>
                  <a:cubicBezTo>
                    <a:pt x="5905077" y="866962"/>
                    <a:pt x="5899505" y="869270"/>
                    <a:pt x="5893696" y="869270"/>
                  </a:cubicBezTo>
                  <a:lnTo>
                    <a:pt x="21905" y="869270"/>
                  </a:lnTo>
                  <a:cubicBezTo>
                    <a:pt x="16096" y="869270"/>
                    <a:pt x="10524" y="866962"/>
                    <a:pt x="6416" y="862854"/>
                  </a:cubicBezTo>
                  <a:cubicBezTo>
                    <a:pt x="2308" y="858746"/>
                    <a:pt x="0" y="853175"/>
                    <a:pt x="0" y="847365"/>
                  </a:cubicBezTo>
                  <a:lnTo>
                    <a:pt x="0" y="21905"/>
                  </a:lnTo>
                  <a:cubicBezTo>
                    <a:pt x="0" y="16096"/>
                    <a:pt x="2308" y="10524"/>
                    <a:pt x="6416" y="6416"/>
                  </a:cubicBezTo>
                  <a:cubicBezTo>
                    <a:pt x="10524" y="2308"/>
                    <a:pt x="16096" y="0"/>
                    <a:pt x="2190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5725"/>
              <a:ext cx="5915601" cy="7835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279958"/>
            <a:ext cx="17281230" cy="919381"/>
            <a:chOff x="0" y="0"/>
            <a:chExt cx="5785034" cy="3077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85034" cy="307770"/>
            </a:xfrm>
            <a:custGeom>
              <a:avLst/>
              <a:gdLst/>
              <a:ahLst/>
              <a:cxnLst/>
              <a:rect r="r" b="b" t="t" l="l"/>
              <a:pathLst>
                <a:path h="307770" w="5785034">
                  <a:moveTo>
                    <a:pt x="22400" y="0"/>
                  </a:moveTo>
                  <a:lnTo>
                    <a:pt x="5762634" y="0"/>
                  </a:lnTo>
                  <a:cubicBezTo>
                    <a:pt x="5768575" y="0"/>
                    <a:pt x="5774272" y="2360"/>
                    <a:pt x="5778473" y="6561"/>
                  </a:cubicBezTo>
                  <a:cubicBezTo>
                    <a:pt x="5782674" y="10762"/>
                    <a:pt x="5785034" y="16459"/>
                    <a:pt x="5785034" y="22400"/>
                  </a:cubicBezTo>
                  <a:lnTo>
                    <a:pt x="5785034" y="285371"/>
                  </a:lnTo>
                  <a:cubicBezTo>
                    <a:pt x="5785034" y="291311"/>
                    <a:pt x="5782674" y="297009"/>
                    <a:pt x="5778473" y="301210"/>
                  </a:cubicBezTo>
                  <a:cubicBezTo>
                    <a:pt x="5774272" y="305410"/>
                    <a:pt x="5768575" y="307770"/>
                    <a:pt x="5762634" y="307770"/>
                  </a:cubicBezTo>
                  <a:lnTo>
                    <a:pt x="22400" y="307770"/>
                  </a:lnTo>
                  <a:cubicBezTo>
                    <a:pt x="16459" y="307770"/>
                    <a:pt x="10762" y="305410"/>
                    <a:pt x="6561" y="301210"/>
                  </a:cubicBezTo>
                  <a:cubicBezTo>
                    <a:pt x="2360" y="297009"/>
                    <a:pt x="0" y="291311"/>
                    <a:pt x="0" y="285371"/>
                  </a:cubicBezTo>
                  <a:lnTo>
                    <a:pt x="0" y="22400"/>
                  </a:lnTo>
                  <a:cubicBezTo>
                    <a:pt x="0" y="16459"/>
                    <a:pt x="2360" y="10762"/>
                    <a:pt x="6561" y="6561"/>
                  </a:cubicBezTo>
                  <a:cubicBezTo>
                    <a:pt x="10762" y="2360"/>
                    <a:pt x="16459" y="0"/>
                    <a:pt x="22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85725"/>
              <a:ext cx="5785034" cy="222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18394" y="1656548"/>
            <a:ext cx="2851554" cy="2224212"/>
          </a:xfrm>
          <a:custGeom>
            <a:avLst/>
            <a:gdLst/>
            <a:ahLst/>
            <a:cxnLst/>
            <a:rect r="r" b="b" t="t" l="l"/>
            <a:pathLst>
              <a:path h="2224212" w="2851554">
                <a:moveTo>
                  <a:pt x="0" y="0"/>
                </a:moveTo>
                <a:lnTo>
                  <a:pt x="2851555" y="0"/>
                </a:lnTo>
                <a:lnTo>
                  <a:pt x="2851555" y="2224212"/>
                </a:lnTo>
                <a:lnTo>
                  <a:pt x="0" y="2224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18394" y="7590184"/>
            <a:ext cx="3308929" cy="2289427"/>
          </a:xfrm>
          <a:custGeom>
            <a:avLst/>
            <a:gdLst/>
            <a:ahLst/>
            <a:cxnLst/>
            <a:rect r="r" b="b" t="t" l="l"/>
            <a:pathLst>
              <a:path h="2289427" w="3308929">
                <a:moveTo>
                  <a:pt x="0" y="0"/>
                </a:moveTo>
                <a:lnTo>
                  <a:pt x="3308930" y="0"/>
                </a:lnTo>
                <a:lnTo>
                  <a:pt x="3308930" y="2289427"/>
                </a:lnTo>
                <a:lnTo>
                  <a:pt x="0" y="22894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2000"/>
            </a:blip>
            <a:stretch>
              <a:fillRect l="0" t="-22265" r="0" b="-22265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-650392" y="336550"/>
            <a:ext cx="9590842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Challenges In Federated  Learning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45029" y="2043898"/>
            <a:ext cx="12489177" cy="191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Problem: Devices have different types of data (Non-IID).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Real-World Impact: Leads to a poor global model.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Solution: Use custom aggregation methods like FedProx.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020" y="4783067"/>
            <a:ext cx="3766304" cy="1388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9"/>
              </a:lnSpc>
              <a:spcBef>
                <a:spcPct val="0"/>
              </a:spcBef>
            </a:pPr>
            <a:r>
              <a:rPr lang="en-US" sz="71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📱💻🖥️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-2674171" y="4145748"/>
            <a:ext cx="17281230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System Heterogeneity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45029" y="4837898"/>
            <a:ext cx="14779835" cy="191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Problem: Devices vary in compute power, battery, and availability.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Real-World Impact: Unstable or partial client participation.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Solution: Use adaptive or flexible training protocols (e.g., asynchronous FL).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-463045" y="1513673"/>
            <a:ext cx="12489177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 Heterogeneity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145029" y="7323484"/>
            <a:ext cx="11738967" cy="253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Scalability Issues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Problem: Too many devices participating.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Real-World Impact: Server overload and longer training time.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Solution: Use client sampling, clustering.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400" y="432358"/>
            <a:ext cx="17281230" cy="919381"/>
            <a:chOff x="0" y="0"/>
            <a:chExt cx="5785034" cy="3077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85034" cy="307770"/>
            </a:xfrm>
            <a:custGeom>
              <a:avLst/>
              <a:gdLst/>
              <a:ahLst/>
              <a:cxnLst/>
              <a:rect r="r" b="b" t="t" l="l"/>
              <a:pathLst>
                <a:path h="307770" w="5785034">
                  <a:moveTo>
                    <a:pt x="22400" y="0"/>
                  </a:moveTo>
                  <a:lnTo>
                    <a:pt x="5762634" y="0"/>
                  </a:lnTo>
                  <a:cubicBezTo>
                    <a:pt x="5768575" y="0"/>
                    <a:pt x="5774272" y="2360"/>
                    <a:pt x="5778473" y="6561"/>
                  </a:cubicBezTo>
                  <a:cubicBezTo>
                    <a:pt x="5782674" y="10762"/>
                    <a:pt x="5785034" y="16459"/>
                    <a:pt x="5785034" y="22400"/>
                  </a:cubicBezTo>
                  <a:lnTo>
                    <a:pt x="5785034" y="285371"/>
                  </a:lnTo>
                  <a:cubicBezTo>
                    <a:pt x="5785034" y="291311"/>
                    <a:pt x="5782674" y="297009"/>
                    <a:pt x="5778473" y="301210"/>
                  </a:cubicBezTo>
                  <a:cubicBezTo>
                    <a:pt x="5774272" y="305410"/>
                    <a:pt x="5768575" y="307770"/>
                    <a:pt x="5762634" y="307770"/>
                  </a:cubicBezTo>
                  <a:lnTo>
                    <a:pt x="22400" y="307770"/>
                  </a:lnTo>
                  <a:cubicBezTo>
                    <a:pt x="16459" y="307770"/>
                    <a:pt x="10762" y="305410"/>
                    <a:pt x="6561" y="301210"/>
                  </a:cubicBezTo>
                  <a:cubicBezTo>
                    <a:pt x="2360" y="297009"/>
                    <a:pt x="0" y="291311"/>
                    <a:pt x="0" y="285371"/>
                  </a:cubicBezTo>
                  <a:lnTo>
                    <a:pt x="0" y="22400"/>
                  </a:lnTo>
                  <a:cubicBezTo>
                    <a:pt x="0" y="16459"/>
                    <a:pt x="2360" y="10762"/>
                    <a:pt x="6561" y="6561"/>
                  </a:cubicBezTo>
                  <a:cubicBezTo>
                    <a:pt x="10762" y="2360"/>
                    <a:pt x="16459" y="0"/>
                    <a:pt x="22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85725"/>
              <a:ext cx="5785034" cy="222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144000" y="2608402"/>
          <a:ext cx="7315200" cy="4542103"/>
        </p:xfrm>
        <a:graphic>
          <a:graphicData uri="http://schemas.openxmlformats.org/drawingml/2006/table">
            <a:tbl>
              <a:tblPr/>
              <a:tblGrid>
                <a:gridCol w="3657600"/>
                <a:gridCol w="3657600"/>
              </a:tblGrid>
              <a:tr h="10277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true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Asynchronous FL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b="true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Synchronous FL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243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186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Prone to failure if clients are slow or drop out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Tolerant to client delays or dropouts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419273" y="5143500"/>
            <a:ext cx="7502851" cy="3441573"/>
          </a:xfrm>
          <a:custGeom>
            <a:avLst/>
            <a:gdLst/>
            <a:ahLst/>
            <a:cxnLst/>
            <a:rect r="r" b="b" t="t" l="l"/>
            <a:pathLst>
              <a:path h="3441573" w="7502851">
                <a:moveTo>
                  <a:pt x="0" y="0"/>
                </a:moveTo>
                <a:lnTo>
                  <a:pt x="7502851" y="0"/>
                </a:lnTo>
                <a:lnTo>
                  <a:pt x="7502851" y="3441573"/>
                </a:lnTo>
                <a:lnTo>
                  <a:pt x="0" y="3441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2943491" y="466281"/>
            <a:ext cx="17281230" cy="69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ASYNCHRONOUS FL AND SYNCHRONOUS FL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400" y="1399365"/>
            <a:ext cx="9435584" cy="2930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1"/>
              </a:lnSpc>
            </a:pPr>
            <a:r>
              <a:rPr lang="en-US" b="true" sz="3099">
                <a:solidFill>
                  <a:srgbClr val="682E7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SYNCHRONOUS FL</a:t>
            </a:r>
          </a:p>
          <a:p>
            <a:pPr algn="l">
              <a:lnSpc>
                <a:spcPts val="2541"/>
              </a:lnSpc>
            </a:pPr>
            <a:r>
              <a:rPr lang="en-US" b="true" sz="3099">
                <a:solidFill>
                  <a:srgbClr val="682E7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[Client A]──┐</a:t>
            </a:r>
          </a:p>
          <a:p>
            <a:pPr algn="l">
              <a:lnSpc>
                <a:spcPts val="2541"/>
              </a:lnSpc>
            </a:pPr>
            <a:r>
              <a:rPr lang="en-US" b="true" sz="3099">
                <a:solidFill>
                  <a:srgbClr val="682E7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[Client B]──┤ → Server waits → Aggregate → New model</a:t>
            </a:r>
          </a:p>
          <a:p>
            <a:pPr algn="l">
              <a:lnSpc>
                <a:spcPts val="2541"/>
              </a:lnSpc>
            </a:pPr>
            <a:r>
              <a:rPr lang="en-US" b="true" sz="3099">
                <a:solidFill>
                  <a:srgbClr val="682E7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[Client C]──┘</a:t>
            </a:r>
          </a:p>
          <a:p>
            <a:pPr algn="l">
              <a:lnSpc>
                <a:spcPts val="2541"/>
              </a:lnSpc>
            </a:pPr>
          </a:p>
          <a:p>
            <a:pPr algn="l">
              <a:lnSpc>
                <a:spcPts val="2541"/>
              </a:lnSpc>
            </a:pPr>
            <a:r>
              <a:rPr lang="en-US" b="true" sz="3099">
                <a:solidFill>
                  <a:srgbClr val="682E7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ASYNCHRONOUS FL</a:t>
            </a:r>
          </a:p>
          <a:p>
            <a:pPr algn="l">
              <a:lnSpc>
                <a:spcPts val="2541"/>
              </a:lnSpc>
            </a:pPr>
            <a:r>
              <a:rPr lang="en-US" b="true" sz="3099">
                <a:solidFill>
                  <a:srgbClr val="682E7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Client A → Server (immediate update)</a:t>
            </a:r>
          </a:p>
          <a:p>
            <a:pPr algn="l">
              <a:lnSpc>
                <a:spcPts val="2541"/>
              </a:lnSpc>
            </a:pPr>
            <a:r>
              <a:rPr lang="en-US" b="true" sz="3099">
                <a:solidFill>
                  <a:srgbClr val="682E7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Client B → Server (later update)</a:t>
            </a:r>
          </a:p>
          <a:p>
            <a:pPr algn="l">
              <a:lnSpc>
                <a:spcPts val="2541"/>
              </a:lnSpc>
            </a:pPr>
            <a:r>
              <a:rPr lang="en-US" b="true" sz="3099">
                <a:solidFill>
                  <a:srgbClr val="682E7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Client C → Server (even later update)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3971403"/>
            <a:ext cx="3686159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Clients update the global model whenever they finish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73596" y="3971403"/>
            <a:ext cx="3393597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Clients update the global model at the same time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73017" y="1973494"/>
            <a:ext cx="10790673" cy="1622152"/>
            <a:chOff x="0" y="0"/>
            <a:chExt cx="2841988" cy="4272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41988" cy="427233"/>
            </a:xfrm>
            <a:custGeom>
              <a:avLst/>
              <a:gdLst/>
              <a:ahLst/>
              <a:cxnLst/>
              <a:rect r="r" b="b" t="t" l="l"/>
              <a:pathLst>
                <a:path h="427233" w="2841988">
                  <a:moveTo>
                    <a:pt x="36591" y="0"/>
                  </a:moveTo>
                  <a:lnTo>
                    <a:pt x="2805397" y="0"/>
                  </a:lnTo>
                  <a:cubicBezTo>
                    <a:pt x="2815102" y="0"/>
                    <a:pt x="2824409" y="3855"/>
                    <a:pt x="2831271" y="10717"/>
                  </a:cubicBezTo>
                  <a:cubicBezTo>
                    <a:pt x="2838133" y="17579"/>
                    <a:pt x="2841988" y="26886"/>
                    <a:pt x="2841988" y="36591"/>
                  </a:cubicBezTo>
                  <a:lnTo>
                    <a:pt x="2841988" y="390643"/>
                  </a:lnTo>
                  <a:cubicBezTo>
                    <a:pt x="2841988" y="400347"/>
                    <a:pt x="2838133" y="409654"/>
                    <a:pt x="2831271" y="416516"/>
                  </a:cubicBezTo>
                  <a:cubicBezTo>
                    <a:pt x="2824409" y="423378"/>
                    <a:pt x="2815102" y="427233"/>
                    <a:pt x="2805397" y="427233"/>
                  </a:cubicBezTo>
                  <a:lnTo>
                    <a:pt x="36591" y="427233"/>
                  </a:lnTo>
                  <a:cubicBezTo>
                    <a:pt x="26886" y="427233"/>
                    <a:pt x="17579" y="423378"/>
                    <a:pt x="10717" y="416516"/>
                  </a:cubicBezTo>
                  <a:cubicBezTo>
                    <a:pt x="3855" y="409654"/>
                    <a:pt x="0" y="400347"/>
                    <a:pt x="0" y="390643"/>
                  </a:cubicBezTo>
                  <a:lnTo>
                    <a:pt x="0" y="36591"/>
                  </a:lnTo>
                  <a:cubicBezTo>
                    <a:pt x="0" y="26886"/>
                    <a:pt x="3855" y="17579"/>
                    <a:pt x="10717" y="10717"/>
                  </a:cubicBezTo>
                  <a:cubicBezTo>
                    <a:pt x="17579" y="3855"/>
                    <a:pt x="26886" y="0"/>
                    <a:pt x="3659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52400"/>
              <a:ext cx="2841988" cy="579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75553" y="2274664"/>
            <a:ext cx="8991124" cy="925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1800A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Is Federated Learning Truly Private?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8429" y="4527935"/>
            <a:ext cx="17070229" cy="1389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“Even without raw data, attackers can reconstruct what you typed just from gradients!”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1800AD"/>
                </a:solidFill>
                <a:latin typeface="Calibri (MS)"/>
                <a:ea typeface="Calibri (MS)"/>
                <a:cs typeface="Calibri (MS)"/>
                <a:sym typeface="Calibri (MS)"/>
              </a:rPr>
              <a:t> — Deep Leakage from Gradients, Zhu et al., 2019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DAGqEcU0_PY</dc:identifier>
  <dcterms:modified xsi:type="dcterms:W3CDTF">2011-08-01T06:04:30Z</dcterms:modified>
  <cp:revision>1</cp:revision>
  <dc:title>fl Project Presentation</dc:title>
</cp:coreProperties>
</file>